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notesSlides/notesSlide17.xml" ContentType="application/vnd.openxmlformats-officedocument.presentationml.notesSlide+xml"/>
  <Override PartName="/ppt/tags/tag22.xml" ContentType="application/vnd.openxmlformats-officedocument.presentationml.tags+xml"/>
  <Override PartName="/ppt/notesSlides/notesSlide18.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2" r:id="rId7"/>
    <p:sldId id="284" r:id="rId8"/>
    <p:sldId id="264" r:id="rId9"/>
    <p:sldId id="263" r:id="rId10"/>
    <p:sldId id="265" r:id="rId11"/>
    <p:sldId id="266" r:id="rId12"/>
    <p:sldId id="267" r:id="rId13"/>
    <p:sldId id="280" r:id="rId14"/>
    <p:sldId id="281" r:id="rId15"/>
    <p:sldId id="268" r:id="rId16"/>
    <p:sldId id="279" r:id="rId17"/>
    <p:sldId id="269" r:id="rId18"/>
    <p:sldId id="270" r:id="rId19"/>
    <p:sldId id="271" r:id="rId20"/>
    <p:sldId id="272" r:id="rId21"/>
    <p:sldId id="273" r:id="rId22"/>
    <p:sldId id="285" r:id="rId23"/>
    <p:sldId id="275" r:id="rId24"/>
    <p:sldId id="282" r:id="rId25"/>
    <p:sldId id="286" r:id="rId26"/>
    <p:sldId id="287" r:id="rId27"/>
    <p:sldId id="278" r:id="rId28"/>
  </p:sldIdLst>
  <p:sldSz cx="9144000" cy="6858000" type="screen4x3"/>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9C3"/>
    <a:srgbClr val="FFCC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71335" autoAdjust="0"/>
  </p:normalViewPr>
  <p:slideViewPr>
    <p:cSldViewPr showGuides="1">
      <p:cViewPr varScale="1">
        <p:scale>
          <a:sx n="83" d="100"/>
          <a:sy n="83" d="100"/>
        </p:scale>
        <p:origin x="246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EADFA4-0F82-4236-AC22-15AA1344FCD8}" type="datetimeFigureOut">
              <a:rPr lang="en-AU" smtClean="0"/>
              <a:t>19/06/2018</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429C64-7EDB-4716-A01A-AC6B0B02E3C3}" type="slidenum">
              <a:rPr lang="en-AU" smtClean="0"/>
              <a:t>‹#›</a:t>
            </a:fld>
            <a:endParaRPr lang="en-AU"/>
          </a:p>
        </p:txBody>
      </p:sp>
    </p:spTree>
    <p:extLst>
      <p:ext uri="{BB962C8B-B14F-4D97-AF65-F5344CB8AC3E}">
        <p14:creationId xmlns:p14="http://schemas.microsoft.com/office/powerpoint/2010/main" val="535982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informationonline.alia.org.au/sites/default/files/0900%20NEAL%202017%20Feb%2014%20Australia%20Presentation%20-%20James%20Neal.pptx"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This workshop has been</a:t>
            </a:r>
            <a:r>
              <a:rPr lang="en-US" sz="1200" b="0" i="0" u="none" strike="noStrike" kern="1200" baseline="0" dirty="0" smtClean="0">
                <a:solidFill>
                  <a:schemeClr val="tx1"/>
                </a:solidFill>
                <a:effectLst/>
                <a:latin typeface="+mn-lt"/>
                <a:ea typeface="+mn-ea"/>
                <a:cs typeface="+mn-cs"/>
              </a:rPr>
              <a:t> designed to </a:t>
            </a:r>
            <a:r>
              <a:rPr lang="en-US" sz="1200" b="0" i="0" u="none" strike="noStrike" kern="1200" dirty="0" smtClean="0">
                <a:solidFill>
                  <a:schemeClr val="tx1"/>
                </a:solidFill>
                <a:effectLst/>
                <a:latin typeface="+mn-lt"/>
                <a:ea typeface="+mn-ea"/>
                <a:cs typeface="+mn-cs"/>
              </a:rPr>
              <a:t>you identify skills you</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already have and how you can transfer these skills to the library world - but in a fun way! We will uses gamification to promote professional development for librarians, and to encourage a different way of thinking about the skills that we as students</a:t>
            </a:r>
            <a:r>
              <a:rPr lang="en-US" sz="1200" b="0" i="0" u="none" strike="noStrike" kern="1200" baseline="0" dirty="0" smtClean="0">
                <a:solidFill>
                  <a:schemeClr val="tx1"/>
                </a:solidFill>
                <a:effectLst/>
                <a:latin typeface="+mn-lt"/>
                <a:ea typeface="+mn-ea"/>
                <a:cs typeface="+mn-cs"/>
              </a:rPr>
              <a:t> and </a:t>
            </a:r>
            <a:r>
              <a:rPr lang="en-US" sz="1200" b="0" i="0" u="none" strike="noStrike" kern="1200" dirty="0" smtClean="0">
                <a:solidFill>
                  <a:schemeClr val="tx1"/>
                </a:solidFill>
                <a:effectLst/>
                <a:latin typeface="+mn-lt"/>
                <a:ea typeface="+mn-ea"/>
                <a:cs typeface="+mn-cs"/>
              </a:rPr>
              <a:t>new graduates can bring to the table. This workshop brings in ideas and concepts from role playing games, such as dungeons and dragons, to offer a different way of viewing our professional development. Today we are going to take you all on a quest through a library experience, using predeveloped characters, before tasking you all to develop your own character profiles, focusing on your skills and abilities (transferable skills), legendary items (qualifications) and completed trials (experience), and to begin thinking about other ‘quests’ we, as new members of the LIS community, can go on  to ‘level up’ our careers.</a:t>
            </a:r>
            <a:endParaRPr lang="en-US" b="0" dirty="0" smtClean="0">
              <a:effectLst/>
            </a:endParaRPr>
          </a:p>
        </p:txBody>
      </p:sp>
      <p:sp>
        <p:nvSpPr>
          <p:cNvPr id="4" name="Slide Number Placeholder 3"/>
          <p:cNvSpPr>
            <a:spLocks noGrp="1"/>
          </p:cNvSpPr>
          <p:nvPr>
            <p:ph type="sldNum" sz="quarter" idx="10"/>
          </p:nvPr>
        </p:nvSpPr>
        <p:spPr/>
        <p:txBody>
          <a:bodyPr/>
          <a:lstStyle/>
          <a:p>
            <a:fld id="{F8429C64-7EDB-4716-A01A-AC6B0B02E3C3}" type="slidenum">
              <a:rPr lang="en-AU" smtClean="0"/>
              <a:t>1</a:t>
            </a:fld>
            <a:endParaRPr lang="en-AU"/>
          </a:p>
        </p:txBody>
      </p:sp>
    </p:spTree>
    <p:extLst>
      <p:ext uri="{BB962C8B-B14F-4D97-AF65-F5344CB8AC3E}">
        <p14:creationId xmlns:p14="http://schemas.microsoft.com/office/powerpoint/2010/main" val="3504971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According to the LIS Employment Trend Report from 2015, 37% of new graduates are employed in other industries AND their qualifications are directly relevant (ALIA, 2015). This shows us that an LIS graduate had many skills that can cross over into other work places that aren't library or information specific. These are transferable skills. </a:t>
            </a:r>
            <a:endParaRPr lang="en-US" b="0" dirty="0" smtClean="0">
              <a:effectLst/>
            </a:endParaRPr>
          </a:p>
          <a:p>
            <a:pPr rtl="0"/>
            <a:r>
              <a:rPr lang="en-US" b="0" dirty="0" smtClean="0">
                <a:effectLst/>
              </a:rPr>
              <a:t> </a:t>
            </a:r>
          </a:p>
          <a:p>
            <a:pPr rtl="0"/>
            <a:r>
              <a:rPr lang="en-US" sz="1200" b="0" i="0" u="none" strike="noStrike" kern="1200" dirty="0" smtClean="0">
                <a:solidFill>
                  <a:schemeClr val="tx1"/>
                </a:solidFill>
                <a:effectLst/>
                <a:latin typeface="+mn-lt"/>
                <a:ea typeface="+mn-ea"/>
                <a:cs typeface="+mn-cs"/>
              </a:rPr>
              <a:t>If transferable skills can work in this direction of an LIS student or graduate then why shouldn't it work in the other direction? At present only 17% of new graduates are employed in the same occupation as their studies (ALIA, 2015). We know that LIS students gain a lot of transferable skills from their studies so why such a low number in our own industry? Perhaps LIS students and new graduates are not sure how their skills can be transferred to the library and information industries? We all come from different backgrounds, have different experiences and jobs. This workshop will help LIS students and new graduates identify what skills they already have and how they can transfer these skills to those that you need to work in a library. </a:t>
            </a:r>
            <a:endParaRPr lang="en-US" b="0" dirty="0" smtClean="0">
              <a:effectLst/>
            </a:endParaRPr>
          </a:p>
        </p:txBody>
      </p:sp>
      <p:sp>
        <p:nvSpPr>
          <p:cNvPr id="4" name="Slide Number Placeholder 3"/>
          <p:cNvSpPr>
            <a:spLocks noGrp="1"/>
          </p:cNvSpPr>
          <p:nvPr>
            <p:ph type="sldNum" sz="quarter" idx="10"/>
          </p:nvPr>
        </p:nvSpPr>
        <p:spPr/>
        <p:txBody>
          <a:bodyPr/>
          <a:lstStyle/>
          <a:p>
            <a:fld id="{F8429C64-7EDB-4716-A01A-AC6B0B02E3C3}" type="slidenum">
              <a:rPr lang="en-AU" smtClean="0"/>
              <a:t>3</a:t>
            </a:fld>
            <a:endParaRPr lang="en-AU"/>
          </a:p>
        </p:txBody>
      </p:sp>
    </p:spTree>
    <p:extLst>
      <p:ext uri="{BB962C8B-B14F-4D97-AF65-F5344CB8AC3E}">
        <p14:creationId xmlns:p14="http://schemas.microsoft.com/office/powerpoint/2010/main" val="2234589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But in a fun way. And what’s more fun than games?  There’s lots of evidence about the benefits of games and play in education, and gamification within libraries is increasing in popularity as well. Especially in terms of engagement and motivation, game theory has been used successfully in library orientations, and for developing information literacy skills. And through Libraries and Dragons uses gamification to promote professional development for librarians, and to encourage a different way of thinking about the skills that we as new graduates can bring to the table.</a:t>
            </a:r>
            <a:endParaRPr lang="en-US" b="0" dirty="0" smtClean="0">
              <a:effectLst/>
            </a:endParaRPr>
          </a:p>
          <a:p>
            <a:pPr rtl="0"/>
            <a:r>
              <a:rPr lang="en-US" sz="1200" b="0" i="0" u="none" strike="noStrike" kern="1200" dirty="0" smtClean="0">
                <a:solidFill>
                  <a:schemeClr val="tx1"/>
                </a:solidFill>
                <a:effectLst/>
                <a:latin typeface="+mn-lt"/>
                <a:ea typeface="+mn-ea"/>
                <a:cs typeface="+mn-cs"/>
              </a:rPr>
              <a:t>This workshop is also a demonstration of what we’ve termed transferable interests. We took something that interests us personally, just in our own lives, and explored that within a library context.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8429C64-7EDB-4716-A01A-AC6B0B02E3C3}" type="slidenum">
              <a:rPr lang="en-AU" smtClean="0"/>
              <a:t>4</a:t>
            </a:fld>
            <a:endParaRPr lang="en-AU"/>
          </a:p>
        </p:txBody>
      </p:sp>
    </p:spTree>
    <p:extLst>
      <p:ext uri="{BB962C8B-B14F-4D97-AF65-F5344CB8AC3E}">
        <p14:creationId xmlns:p14="http://schemas.microsoft.com/office/powerpoint/2010/main" val="3979104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We have created a character profile template to help identify what transferable skills you might have based on your life experiences. To get ready for our</a:t>
            </a:r>
            <a:r>
              <a:rPr lang="en-AU" baseline="0" dirty="0" smtClean="0"/>
              <a:t> quest we created character profiles for each of the characters we will be using in our quest today. Meet Take life by the horns manager aka sexy gazelle, Rad dad with all the tricks, Student cat who loves tech and Old man Hoot teacher. Have a look at your character’s profile. We have created these to give you an idea of what our character profiles look like filled in and to explain how it all works. </a:t>
            </a:r>
            <a:r>
              <a:rPr lang="en-AU" dirty="0" smtClean="0"/>
              <a:t>You</a:t>
            </a:r>
            <a:r>
              <a:rPr lang="en-AU" baseline="0" dirty="0" smtClean="0"/>
              <a:t> fill in the profiles with information about you! This includes your goals and inspirations, any allies you might have, such as a contact at a library or a mentor or even a lecturer. Next are the completed quests – your life experiences. These aren't limited to paid employment but can include anything in life where you have developed skills and knowledge such as organising a home renovation, volunteering as a sports coach or completing work placements. There are also legendary items, which are any qualifications, training, certificates you have earnt. </a:t>
            </a:r>
          </a:p>
          <a:p>
            <a:endParaRPr lang="en-AU"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On the back there is a list of Library and Information skills. This list has been compiled from the ALIA  general employable skills list </a:t>
            </a:r>
            <a:r>
              <a:rPr lang="en-US" sz="1200" b="0" i="0" kern="1200" dirty="0" smtClean="0">
                <a:solidFill>
                  <a:schemeClr val="tx1"/>
                </a:solidFill>
                <a:effectLst/>
                <a:latin typeface="+mn-lt"/>
                <a:ea typeface="+mn-ea"/>
                <a:cs typeface="+mn-cs"/>
              </a:rPr>
              <a:t>relevant to Information Professionals working in Archives, Libraries and Records Management</a:t>
            </a:r>
            <a:r>
              <a:rPr lang="en-US" sz="1200" b="0" i="0" kern="1200" baseline="0" dirty="0" smtClean="0">
                <a:solidFill>
                  <a:schemeClr val="tx1"/>
                </a:solidFill>
                <a:effectLst/>
                <a:latin typeface="+mn-lt"/>
                <a:ea typeface="+mn-ea"/>
                <a:cs typeface="+mn-cs"/>
              </a:rPr>
              <a:t> (https://www.alia.org.au/foundation-knowledge-skills-and-attributes-relevant-information-professionals-working-archives)</a:t>
            </a:r>
            <a:r>
              <a:rPr lang="en-AU" baseline="0" dirty="0" smtClean="0"/>
              <a:t>, as well as some additional ones from James Neal’s </a:t>
            </a:r>
            <a:r>
              <a:rPr lang="en-US" sz="1200" kern="1200" dirty="0" smtClean="0">
                <a:solidFill>
                  <a:schemeClr val="tx1"/>
                </a:solidFill>
                <a:effectLst/>
                <a:latin typeface="+mn-lt"/>
                <a:ea typeface="+mn-ea"/>
                <a:cs typeface="+mn-cs"/>
              </a:rPr>
              <a:t>Skills for the 21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century librarian</a:t>
            </a:r>
            <a:r>
              <a:rPr lang="en-US" sz="1200" kern="1200" baseline="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3"/>
              </a:rPr>
              <a:t>https://informationonline.alia.org.au/sites/default/files/0900%20NEAL%202017%20Feb%2014%20Australia%20Presentation%20-%20James%20Neal.pptx</a:t>
            </a:r>
            <a:r>
              <a:rPr lang="en-US" sz="1200" u="sng" kern="1200" dirty="0" smtClean="0">
                <a:solidFill>
                  <a:schemeClr val="tx1"/>
                </a:solidFill>
                <a:effectLst/>
                <a:latin typeface="+mn-lt"/>
                <a:ea typeface="+mn-ea"/>
                <a:cs typeface="+mn-cs"/>
              </a:rPr>
              <a:t>).</a:t>
            </a:r>
            <a:r>
              <a:rPr lang="en-US" sz="1200" u="sng" kern="1200" baseline="0" dirty="0" smtClean="0">
                <a:solidFill>
                  <a:schemeClr val="tx1"/>
                </a:solidFill>
                <a:effectLst/>
                <a:latin typeface="+mn-lt"/>
                <a:ea typeface="+mn-ea"/>
                <a:cs typeface="+mn-cs"/>
              </a:rPr>
              <a:t> </a:t>
            </a:r>
            <a:r>
              <a:rPr lang="en-US" sz="1200" u="none" kern="1200" baseline="0" dirty="0" smtClean="0">
                <a:solidFill>
                  <a:schemeClr val="tx1"/>
                </a:solidFill>
                <a:effectLst/>
                <a:latin typeface="+mn-lt"/>
                <a:ea typeface="+mn-ea"/>
                <a:cs typeface="+mn-cs"/>
              </a:rPr>
              <a:t>Using completed quests and legendary items listed you can identify what LIS skills have been developed throughout your history and move these over to the skills and abilities section. Top transferable skills are skills you rock at and other transferable ones you are good at but can improve on. It’s also important to remember what skills make you unique, the real wow ones! These go under the unique skills section. Can you see where your characters transferable skills have come from? Refer back to their completed quests and legendary items </a:t>
            </a:r>
            <a:r>
              <a:rPr lang="en-US" sz="1200" u="none" kern="1200" baseline="0" dirty="0" smtClean="0">
                <a:solidFill>
                  <a:schemeClr val="tx1"/>
                </a:solidFill>
                <a:effectLst/>
                <a:latin typeface="+mn-lt"/>
                <a:ea typeface="+mn-ea"/>
                <a:cs typeface="+mn-cs"/>
                <a:sym typeface="Wingdings" panose="05000000000000000000" pitchFamily="2" charset="2"/>
              </a:rPr>
              <a:t> </a:t>
            </a:r>
            <a:endParaRPr lang="en-US" sz="1200" u="none"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u="none"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baseline="0" dirty="0" smtClean="0">
                <a:solidFill>
                  <a:schemeClr val="tx1"/>
                </a:solidFill>
                <a:effectLst/>
                <a:latin typeface="+mn-lt"/>
                <a:ea typeface="+mn-ea"/>
                <a:cs typeface="+mn-cs"/>
              </a:rPr>
              <a:t>And finally, once your skills are identified you can think about what skills from the list you are missing and how you can develop these and level up! </a:t>
            </a:r>
            <a:endParaRPr lang="en-US" dirty="0"/>
          </a:p>
        </p:txBody>
      </p:sp>
      <p:sp>
        <p:nvSpPr>
          <p:cNvPr id="4" name="Slide Number Placeholder 3"/>
          <p:cNvSpPr>
            <a:spLocks noGrp="1"/>
          </p:cNvSpPr>
          <p:nvPr>
            <p:ph type="sldNum" sz="quarter" idx="10"/>
          </p:nvPr>
        </p:nvSpPr>
        <p:spPr/>
        <p:txBody>
          <a:bodyPr/>
          <a:lstStyle/>
          <a:p>
            <a:fld id="{F8429C64-7EDB-4716-A01A-AC6B0B02E3C3}" type="slidenum">
              <a:rPr lang="en-AU" smtClean="0"/>
              <a:t>6</a:t>
            </a:fld>
            <a:endParaRPr lang="en-AU"/>
          </a:p>
        </p:txBody>
      </p:sp>
    </p:spTree>
    <p:extLst>
      <p:ext uri="{BB962C8B-B14F-4D97-AF65-F5344CB8AC3E}">
        <p14:creationId xmlns:p14="http://schemas.microsoft.com/office/powerpoint/2010/main" val="3854024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AU" sz="1200" dirty="0" smtClean="0">
                <a:solidFill>
                  <a:schemeClr val="tx1">
                    <a:lumMod val="65000"/>
                    <a:lumOff val="35000"/>
                  </a:schemeClr>
                </a:solidFill>
                <a:latin typeface="Agency FB" panose="020B0503020202020204" pitchFamily="34" charset="0"/>
              </a:rPr>
              <a:t>You will be taken on a quest. In order to navigate the surroundings, you will be required to overcome obstacles that stand in your way. These obstacles may contain multiple parts, you will need to resolve all issues by working as a team in order to proceed. Your objective – Navigate the quest, using your characters transferable skills. </a:t>
            </a:r>
          </a:p>
          <a:p>
            <a:pPr>
              <a:lnSpc>
                <a:spcPct val="150000"/>
              </a:lnSpc>
            </a:pPr>
            <a:endParaRPr lang="en-AU" sz="1200" dirty="0" smtClean="0">
              <a:solidFill>
                <a:schemeClr val="tx1">
                  <a:lumMod val="65000"/>
                  <a:lumOff val="35000"/>
                </a:schemeClr>
              </a:solidFill>
              <a:latin typeface="Agency FB" panose="020B0503020202020204" pitchFamily="34" charset="0"/>
            </a:endParaRPr>
          </a:p>
          <a:p>
            <a:pPr>
              <a:lnSpc>
                <a:spcPct val="150000"/>
              </a:lnSpc>
            </a:pPr>
            <a:r>
              <a:rPr lang="en-AU" sz="1200" dirty="0" smtClean="0">
                <a:solidFill>
                  <a:schemeClr val="tx1">
                    <a:lumMod val="65000"/>
                    <a:lumOff val="35000"/>
                  </a:schemeClr>
                </a:solidFill>
                <a:latin typeface="Agency FB" panose="020B0503020202020204" pitchFamily="34" charset="0"/>
              </a:rPr>
              <a:t>Each character</a:t>
            </a:r>
            <a:r>
              <a:rPr lang="en-AU" sz="1200" baseline="0" dirty="0" smtClean="0">
                <a:solidFill>
                  <a:schemeClr val="tx1">
                    <a:lumMod val="65000"/>
                    <a:lumOff val="35000"/>
                  </a:schemeClr>
                </a:solidFill>
                <a:latin typeface="Agency FB" panose="020B0503020202020204" pitchFamily="34" charset="0"/>
              </a:rPr>
              <a:t> group has been given Transferable skills tokens which relate specifically back to your characters profile. We only need the your transferable skills from your profile so this is why we will be using the tokens rather then the character </a:t>
            </a:r>
            <a:r>
              <a:rPr lang="en-AU" sz="1200" baseline="0" dirty="0" err="1" smtClean="0">
                <a:solidFill>
                  <a:schemeClr val="tx1">
                    <a:lumMod val="65000"/>
                    <a:lumOff val="35000"/>
                  </a:schemeClr>
                </a:solidFill>
                <a:latin typeface="Agency FB" panose="020B0503020202020204" pitchFamily="34" charset="0"/>
              </a:rPr>
              <a:t>profiles.The</a:t>
            </a:r>
            <a:r>
              <a:rPr lang="en-AU" sz="1200" baseline="0" dirty="0" smtClean="0">
                <a:solidFill>
                  <a:schemeClr val="tx1">
                    <a:lumMod val="65000"/>
                    <a:lumOff val="35000"/>
                  </a:schemeClr>
                </a:solidFill>
                <a:latin typeface="Agency FB" panose="020B0503020202020204" pitchFamily="34" charset="0"/>
              </a:rPr>
              <a:t> BLAH coloured ones are for your top transferable skills and the BLAH coloured ones are your other transferable skills. </a:t>
            </a:r>
            <a:r>
              <a:rPr lang="en-AU" sz="1200" dirty="0" smtClean="0">
                <a:solidFill>
                  <a:schemeClr val="tx1">
                    <a:lumMod val="65000"/>
                    <a:lumOff val="35000"/>
                  </a:schemeClr>
                </a:solidFill>
                <a:latin typeface="Agency FB" panose="020B0503020202020204" pitchFamily="34" charset="0"/>
              </a:rPr>
              <a:t>You will need to match your transferable skills to a suitable action – </a:t>
            </a:r>
            <a:r>
              <a:rPr lang="en-AU" sz="1200" dirty="0" err="1" smtClean="0">
                <a:solidFill>
                  <a:schemeClr val="tx1">
                    <a:lumMod val="65000"/>
                    <a:lumOff val="35000"/>
                  </a:schemeClr>
                </a:solidFill>
                <a:latin typeface="Agency FB" panose="020B0503020202020204" pitchFamily="34" charset="0"/>
              </a:rPr>
              <a:t>eg</a:t>
            </a:r>
            <a:r>
              <a:rPr lang="en-AU" sz="1200" dirty="0" smtClean="0">
                <a:solidFill>
                  <a:schemeClr val="tx1">
                    <a:lumMod val="65000"/>
                    <a:lumOff val="35000"/>
                  </a:schemeClr>
                </a:solidFill>
                <a:latin typeface="Agency FB" panose="020B0503020202020204" pitchFamily="34" charset="0"/>
              </a:rPr>
              <a:t>. I will use my risk assessment skills to avoid He-who-must-not-be-named.</a:t>
            </a:r>
            <a:r>
              <a:rPr lang="en-AU" sz="1200" baseline="0" dirty="0" smtClean="0">
                <a:solidFill>
                  <a:schemeClr val="tx1">
                    <a:lumMod val="65000"/>
                    <a:lumOff val="35000"/>
                  </a:schemeClr>
                </a:solidFill>
                <a:latin typeface="Agency FB" panose="020B0503020202020204" pitchFamily="34" charset="0"/>
              </a:rPr>
              <a:t> As you use a token/skill hand the token in, you can only use each skill once! </a:t>
            </a:r>
            <a:endParaRPr lang="en-AU" sz="1200" dirty="0" smtClean="0">
              <a:solidFill>
                <a:schemeClr val="tx1">
                  <a:lumMod val="65000"/>
                  <a:lumOff val="35000"/>
                </a:schemeClr>
              </a:solidFill>
              <a:latin typeface="Agency FB" panose="020B0503020202020204" pitchFamily="34" charset="0"/>
            </a:endParaRPr>
          </a:p>
        </p:txBody>
      </p:sp>
      <p:sp>
        <p:nvSpPr>
          <p:cNvPr id="4" name="Slide Number Placeholder 3"/>
          <p:cNvSpPr>
            <a:spLocks noGrp="1"/>
          </p:cNvSpPr>
          <p:nvPr>
            <p:ph type="sldNum" sz="quarter" idx="10"/>
          </p:nvPr>
        </p:nvSpPr>
        <p:spPr/>
        <p:txBody>
          <a:bodyPr/>
          <a:lstStyle/>
          <a:p>
            <a:fld id="{F8429C64-7EDB-4716-A01A-AC6B0B02E3C3}" type="slidenum">
              <a:rPr lang="en-AU" smtClean="0"/>
              <a:t>7</a:t>
            </a:fld>
            <a:endParaRPr lang="en-AU"/>
          </a:p>
        </p:txBody>
      </p:sp>
    </p:spTree>
    <p:extLst>
      <p:ext uri="{BB962C8B-B14F-4D97-AF65-F5344CB8AC3E}">
        <p14:creationId xmlns:p14="http://schemas.microsoft.com/office/powerpoint/2010/main" val="4057523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Entrance of the library – midnight striking</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11</a:t>
            </a:fld>
            <a:endParaRPr lang="en-AU"/>
          </a:p>
        </p:txBody>
      </p:sp>
    </p:spTree>
    <p:extLst>
      <p:ext uri="{BB962C8B-B14F-4D97-AF65-F5344CB8AC3E}">
        <p14:creationId xmlns:p14="http://schemas.microsoft.com/office/powerpoint/2010/main" val="2242190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Darkness of the basement – moans</a:t>
            </a:r>
            <a:r>
              <a:rPr lang="en-AU" baseline="0" dirty="0" smtClean="0"/>
              <a:t> and rattling of chains sound effects</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12</a:t>
            </a:fld>
            <a:endParaRPr lang="en-AU"/>
          </a:p>
        </p:txBody>
      </p:sp>
    </p:spTree>
    <p:extLst>
      <p:ext uri="{BB962C8B-B14F-4D97-AF65-F5344CB8AC3E}">
        <p14:creationId xmlns:p14="http://schemas.microsoft.com/office/powerpoint/2010/main" val="848057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err="1" smtClean="0"/>
              <a:t>Demigorgon</a:t>
            </a:r>
            <a:r>
              <a:rPr lang="en-AU" baseline="0" dirty="0" smtClean="0"/>
              <a:t> </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13</a:t>
            </a:fld>
            <a:endParaRPr lang="en-AU"/>
          </a:p>
        </p:txBody>
      </p:sp>
    </p:spTree>
    <p:extLst>
      <p:ext uri="{BB962C8B-B14F-4D97-AF65-F5344CB8AC3E}">
        <p14:creationId xmlns:p14="http://schemas.microsoft.com/office/powerpoint/2010/main" val="848057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Darkness of the basement – moans</a:t>
            </a:r>
            <a:r>
              <a:rPr lang="en-AU" baseline="0" dirty="0" smtClean="0"/>
              <a:t> and rattling of chains sound effects</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14</a:t>
            </a:fld>
            <a:endParaRPr lang="en-AU"/>
          </a:p>
        </p:txBody>
      </p:sp>
    </p:spTree>
    <p:extLst>
      <p:ext uri="{BB962C8B-B14F-4D97-AF65-F5344CB8AC3E}">
        <p14:creationId xmlns:p14="http://schemas.microsoft.com/office/powerpoint/2010/main" val="848057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Let there</a:t>
            </a:r>
            <a:r>
              <a:rPr lang="en-AU" baseline="0" dirty="0" smtClean="0"/>
              <a:t> be light</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15</a:t>
            </a:fld>
            <a:endParaRPr lang="en-AU"/>
          </a:p>
        </p:txBody>
      </p:sp>
    </p:spTree>
    <p:extLst>
      <p:ext uri="{BB962C8B-B14F-4D97-AF65-F5344CB8AC3E}">
        <p14:creationId xmlns:p14="http://schemas.microsoft.com/office/powerpoint/2010/main" val="3113982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Catalogue</a:t>
            </a:r>
            <a:r>
              <a:rPr lang="en-AU" baseline="0" dirty="0" smtClean="0"/>
              <a:t> cards - </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16</a:t>
            </a:fld>
            <a:endParaRPr lang="en-AU"/>
          </a:p>
        </p:txBody>
      </p:sp>
    </p:spTree>
    <p:extLst>
      <p:ext uri="{BB962C8B-B14F-4D97-AF65-F5344CB8AC3E}">
        <p14:creationId xmlns:p14="http://schemas.microsoft.com/office/powerpoint/2010/main" val="3113982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Riddle for lift</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17</a:t>
            </a:fld>
            <a:endParaRPr lang="en-AU"/>
          </a:p>
        </p:txBody>
      </p:sp>
    </p:spTree>
    <p:extLst>
      <p:ext uri="{BB962C8B-B14F-4D97-AF65-F5344CB8AC3E}">
        <p14:creationId xmlns:p14="http://schemas.microsoft.com/office/powerpoint/2010/main" val="3512165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Scary directors</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18</a:t>
            </a:fld>
            <a:endParaRPr lang="en-AU"/>
          </a:p>
        </p:txBody>
      </p:sp>
    </p:spTree>
    <p:extLst>
      <p:ext uri="{BB962C8B-B14F-4D97-AF65-F5344CB8AC3E}">
        <p14:creationId xmlns:p14="http://schemas.microsoft.com/office/powerpoint/2010/main" val="2721041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Shopping list</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19</a:t>
            </a:fld>
            <a:endParaRPr lang="en-AU"/>
          </a:p>
        </p:txBody>
      </p:sp>
    </p:spTree>
    <p:extLst>
      <p:ext uri="{BB962C8B-B14F-4D97-AF65-F5344CB8AC3E}">
        <p14:creationId xmlns:p14="http://schemas.microsoft.com/office/powerpoint/2010/main" val="2118215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Happy directors</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20</a:t>
            </a:fld>
            <a:endParaRPr lang="en-AU"/>
          </a:p>
        </p:txBody>
      </p:sp>
    </p:spTree>
    <p:extLst>
      <p:ext uri="{BB962C8B-B14F-4D97-AF65-F5344CB8AC3E}">
        <p14:creationId xmlns:p14="http://schemas.microsoft.com/office/powerpoint/2010/main" val="2118215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Zombie horde</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21</a:t>
            </a:fld>
            <a:endParaRPr lang="en-AU"/>
          </a:p>
        </p:txBody>
      </p:sp>
    </p:spTree>
    <p:extLst>
      <p:ext uri="{BB962C8B-B14F-4D97-AF65-F5344CB8AC3E}">
        <p14:creationId xmlns:p14="http://schemas.microsoft.com/office/powerpoint/2010/main" val="2118215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err="1" smtClean="0"/>
              <a:t>Demigorgon</a:t>
            </a:r>
            <a:r>
              <a:rPr lang="en-AU" baseline="0" dirty="0" smtClean="0"/>
              <a:t> </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22</a:t>
            </a:fld>
            <a:endParaRPr lang="en-AU"/>
          </a:p>
        </p:txBody>
      </p:sp>
    </p:spTree>
    <p:extLst>
      <p:ext uri="{BB962C8B-B14F-4D97-AF65-F5344CB8AC3E}">
        <p14:creationId xmlns:p14="http://schemas.microsoft.com/office/powerpoint/2010/main" val="848057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Success!</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23</a:t>
            </a:fld>
            <a:endParaRPr lang="en-AU"/>
          </a:p>
        </p:txBody>
      </p:sp>
    </p:spTree>
    <p:extLst>
      <p:ext uri="{BB962C8B-B14F-4D97-AF65-F5344CB8AC3E}">
        <p14:creationId xmlns:p14="http://schemas.microsoft.com/office/powerpoint/2010/main" val="2118215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330" name="Shape 3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9501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39" name="Shape 3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9016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Wrap up</a:t>
            </a:r>
            <a:endParaRPr lang="en-AU" dirty="0"/>
          </a:p>
        </p:txBody>
      </p:sp>
      <p:sp>
        <p:nvSpPr>
          <p:cNvPr id="4" name="Slide Number Placeholder 3"/>
          <p:cNvSpPr>
            <a:spLocks noGrp="1"/>
          </p:cNvSpPr>
          <p:nvPr>
            <p:ph type="sldNum" sz="quarter" idx="10"/>
          </p:nvPr>
        </p:nvSpPr>
        <p:spPr/>
        <p:txBody>
          <a:bodyPr/>
          <a:lstStyle/>
          <a:p>
            <a:fld id="{F8429C64-7EDB-4716-A01A-AC6B0B02E3C3}" type="slidenum">
              <a:rPr lang="en-AU" smtClean="0"/>
              <a:t>27</a:t>
            </a:fld>
            <a:endParaRPr lang="en-AU"/>
          </a:p>
        </p:txBody>
      </p:sp>
    </p:spTree>
    <p:extLst>
      <p:ext uri="{BB962C8B-B14F-4D97-AF65-F5344CB8AC3E}">
        <p14:creationId xmlns:p14="http://schemas.microsoft.com/office/powerpoint/2010/main" val="2118215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37618EB1-F5B4-48FF-AD68-9108AEFFEE82}" type="datetimeFigureOut">
              <a:rPr lang="en-AU" smtClean="0"/>
              <a:t>19/06/2018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3469305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7618EB1-F5B4-48FF-AD68-9108AEFFEE82}" type="datetimeFigureOut">
              <a:rPr lang="en-AU" smtClean="0"/>
              <a:t>19/06/2018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2356053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618EB1-F5B4-48FF-AD68-9108AEFFEE82}" type="datetimeFigureOut">
              <a:rPr lang="en-AU" smtClean="0"/>
              <a:t>19/06/2018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3825030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37618EB1-F5B4-48FF-AD68-9108AEFFEE82}" type="datetimeFigureOut">
              <a:rPr lang="en-AU" smtClean="0"/>
              <a:t>19/06/2018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1906841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37618EB1-F5B4-48FF-AD68-9108AEFFEE82}" type="datetimeFigureOut">
              <a:rPr lang="en-AU" smtClean="0"/>
              <a:t>19/06/2018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3946281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37618EB1-F5B4-48FF-AD68-9108AEFFEE82}" type="datetimeFigureOut">
              <a:rPr lang="en-AU" smtClean="0"/>
              <a:t>19/06/2018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3929672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618EB1-F5B4-48FF-AD68-9108AEFFEE82}" type="datetimeFigureOut">
              <a:rPr lang="en-AU" smtClean="0"/>
              <a:t>19/06/2018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405497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618EB1-F5B4-48FF-AD68-9108AEFFEE82}" type="datetimeFigureOut">
              <a:rPr lang="en-AU" smtClean="0"/>
              <a:t>19/06/2018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512707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618EB1-F5B4-48FF-AD68-9108AEFFEE82}" type="datetimeFigureOut">
              <a:rPr lang="en-AU" smtClean="0"/>
              <a:t>19/06/2018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2352830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7618EB1-F5B4-48FF-AD68-9108AEFFEE82}" type="datetimeFigureOut">
              <a:rPr lang="en-AU" smtClean="0"/>
              <a:t>19/06/2018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3428053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7618EB1-F5B4-48FF-AD68-9108AEFFEE82}" type="datetimeFigureOut">
              <a:rPr lang="en-AU" smtClean="0"/>
              <a:t>19/06/2018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46E3217-989A-4FC3-AAD1-DB57D1D77301}" type="slidenum">
              <a:rPr lang="en-AU" smtClean="0"/>
              <a:t>‹#›</a:t>
            </a:fld>
            <a:endParaRPr lang="en-AU"/>
          </a:p>
        </p:txBody>
      </p:sp>
    </p:spTree>
    <p:extLst>
      <p:ext uri="{BB962C8B-B14F-4D97-AF65-F5344CB8AC3E}">
        <p14:creationId xmlns:p14="http://schemas.microsoft.com/office/powerpoint/2010/main" val="2323228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618EB1-F5B4-48FF-AD68-9108AEFFEE82}" type="datetimeFigureOut">
              <a:rPr lang="en-AU" smtClean="0"/>
              <a:t>19/06/2018</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6E3217-989A-4FC3-AAD1-DB57D1D77301}" type="slidenum">
              <a:rPr lang="en-AU" smtClean="0"/>
              <a:t>‹#›</a:t>
            </a:fld>
            <a:endParaRPr lang="en-AU"/>
          </a:p>
        </p:txBody>
      </p:sp>
    </p:spTree>
    <p:extLst>
      <p:ext uri="{BB962C8B-B14F-4D97-AF65-F5344CB8AC3E}">
        <p14:creationId xmlns:p14="http://schemas.microsoft.com/office/powerpoint/2010/main" val="545316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4.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audio" Target="../media/media1.wav"/><Relationship Id="rId2" Type="http://schemas.microsoft.com/office/2007/relationships/media" Target="../media/media1.wav"/><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10.png"/><Relationship Id="rId2" Type="http://schemas.openxmlformats.org/officeDocument/2006/relationships/audio" Target="NULL" TargetMode="External"/><Relationship Id="rId1" Type="http://schemas.openxmlformats.org/officeDocument/2006/relationships/tags" Target="../tags/tag12.xml"/><Relationship Id="rId6" Type="http://schemas.openxmlformats.org/officeDocument/2006/relationships/image" Target="../media/image9.jpeg"/><Relationship Id="rId5" Type="http://schemas.openxmlformats.org/officeDocument/2006/relationships/notesSlide" Target="../notesSlides/notesSlide6.xml"/><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media" Target="../media/media3.mp3"/><Relationship Id="rId2" Type="http://schemas.openxmlformats.org/officeDocument/2006/relationships/audio" Target="NULL" TargetMode="External"/><Relationship Id="rId1" Type="http://schemas.openxmlformats.org/officeDocument/2006/relationships/tags" Target="../tags/tag13.xml"/><Relationship Id="rId6" Type="http://schemas.openxmlformats.org/officeDocument/2006/relationships/image" Target="../media/image11.png"/><Relationship Id="rId5" Type="http://schemas.openxmlformats.org/officeDocument/2006/relationships/notesSlide" Target="../notesSlides/notesSlide7.xml"/><Relationship Id="rId4"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audio" Target="../media/media4.mp3"/><Relationship Id="rId7" Type="http://schemas.openxmlformats.org/officeDocument/2006/relationships/image" Target="../media/image13.png"/><Relationship Id="rId2" Type="http://schemas.microsoft.com/office/2007/relationships/media" Target="../media/media4.mp3"/><Relationship Id="rId1" Type="http://schemas.openxmlformats.org/officeDocument/2006/relationships/tags" Target="../tags/tag14.xml"/><Relationship Id="rId6" Type="http://schemas.openxmlformats.org/officeDocument/2006/relationships/image" Target="../media/image12.jpeg"/><Relationship Id="rId5" Type="http://schemas.openxmlformats.org/officeDocument/2006/relationships/notesSlide" Target="../notesSlides/notesSlide8.xml"/><Relationship Id="rId4" Type="http://schemas.openxmlformats.org/officeDocument/2006/relationships/slideLayout" Target="../slideLayouts/slideLayout1.xml"/><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3.mp3"/><Relationship Id="rId7" Type="http://schemas.openxmlformats.org/officeDocument/2006/relationships/notesSlide" Target="../notesSlides/notesSlide9.xml"/><Relationship Id="rId2" Type="http://schemas.openxmlformats.org/officeDocument/2006/relationships/audio" Target="NULL" TargetMode="External"/><Relationship Id="rId1" Type="http://schemas.openxmlformats.org/officeDocument/2006/relationships/tags" Target="../tags/tag15.xml"/><Relationship Id="rId6" Type="http://schemas.openxmlformats.org/officeDocument/2006/relationships/slideLayout" Target="../slideLayouts/slideLayout1.xml"/><Relationship Id="rId5" Type="http://schemas.openxmlformats.org/officeDocument/2006/relationships/audio" Target="../media/media1.wav"/><Relationship Id="rId4" Type="http://schemas.microsoft.com/office/2007/relationships/media" Target="../media/media1.wav"/><Relationship Id="rId9"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7.png"/><Relationship Id="rId2" Type="http://schemas.microsoft.com/office/2007/relationships/media" Target="../media/media1.wav"/><Relationship Id="rId1" Type="http://schemas.openxmlformats.org/officeDocument/2006/relationships/tags" Target="../tags/tag16.xml"/><Relationship Id="rId6" Type="http://schemas.openxmlformats.org/officeDocument/2006/relationships/image" Target="../media/image15.png"/><Relationship Id="rId5" Type="http://schemas.openxmlformats.org/officeDocument/2006/relationships/notesSlide" Target="../notesSlides/notesSlide11.xml"/><Relationship Id="rId4"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audio" Target="../media/media1.wav"/><Relationship Id="rId7" Type="http://schemas.openxmlformats.org/officeDocument/2006/relationships/image" Target="../media/image7.png"/><Relationship Id="rId2" Type="http://schemas.microsoft.com/office/2007/relationships/media" Target="../media/media1.wav"/><Relationship Id="rId1" Type="http://schemas.openxmlformats.org/officeDocument/2006/relationships/tags" Target="../tags/tag17.xml"/><Relationship Id="rId6" Type="http://schemas.openxmlformats.org/officeDocument/2006/relationships/image" Target="../media/image16.jpeg"/><Relationship Id="rId5" Type="http://schemas.openxmlformats.org/officeDocument/2006/relationships/notesSlide" Target="../notesSlides/notesSlide12.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png"/><Relationship Id="rId5" Type="http://schemas.openxmlformats.org/officeDocument/2006/relationships/image" Target="../media/image18.gif"/><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audio" Target="../media/media1.wav"/><Relationship Id="rId7" Type="http://schemas.openxmlformats.org/officeDocument/2006/relationships/image" Target="../media/image19.png"/><Relationship Id="rId2" Type="http://schemas.microsoft.com/office/2007/relationships/media" Target="../media/media1.wav"/><Relationship Id="rId1" Type="http://schemas.openxmlformats.org/officeDocument/2006/relationships/tags" Target="../tags/tag18.xml"/><Relationship Id="rId6" Type="http://schemas.openxmlformats.org/officeDocument/2006/relationships/image" Target="../media/image7.png"/><Relationship Id="rId5" Type="http://schemas.openxmlformats.org/officeDocument/2006/relationships/notesSlide" Target="../notesSlides/notesSlide14.xml"/><Relationship Id="rId4" Type="http://schemas.openxmlformats.org/officeDocument/2006/relationships/slideLayout" Target="../slideLayouts/slideLayout1.xml"/><Relationship Id="rId9"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audio" Target="../media/media5.mp3"/><Relationship Id="rId7" Type="http://schemas.openxmlformats.org/officeDocument/2006/relationships/notesSlide" Target="../notesSlides/notesSlide16.xml"/><Relationship Id="rId2" Type="http://schemas.microsoft.com/office/2007/relationships/media" Target="../media/media5.mp3"/><Relationship Id="rId1" Type="http://schemas.openxmlformats.org/officeDocument/2006/relationships/tags" Target="../tags/tag20.xml"/><Relationship Id="rId6" Type="http://schemas.openxmlformats.org/officeDocument/2006/relationships/slideLayout" Target="../slideLayouts/slideLayout1.xml"/><Relationship Id="rId5" Type="http://schemas.openxmlformats.org/officeDocument/2006/relationships/audio" Target="../media/media1.wav"/><Relationship Id="rId10" Type="http://schemas.openxmlformats.org/officeDocument/2006/relationships/image" Target="../media/image7.png"/><Relationship Id="rId4" Type="http://schemas.microsoft.com/office/2007/relationships/media" Target="../media/media1.wav"/><Relationship Id="rId9"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audio" Target="../media/media4.mp3"/><Relationship Id="rId7" Type="http://schemas.openxmlformats.org/officeDocument/2006/relationships/image" Target="../media/image13.png"/><Relationship Id="rId2" Type="http://schemas.microsoft.com/office/2007/relationships/media" Target="../media/media4.mp3"/><Relationship Id="rId1" Type="http://schemas.openxmlformats.org/officeDocument/2006/relationships/tags" Target="../tags/tag21.xml"/><Relationship Id="rId6" Type="http://schemas.openxmlformats.org/officeDocument/2006/relationships/image" Target="../media/image12.jpeg"/><Relationship Id="rId5" Type="http://schemas.openxmlformats.org/officeDocument/2006/relationships/notesSlide" Target="../notesSlides/notesSlide17.xml"/><Relationship Id="rId4" Type="http://schemas.openxmlformats.org/officeDocument/2006/relationships/slideLayout" Target="../slideLayouts/slideLayout1.xml"/><Relationship Id="rId9" Type="http://schemas.openxmlformats.org/officeDocument/2006/relationships/image" Target="../media/image7.png"/></Relationships>
</file>

<file path=ppt/slides/_rels/slide23.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audio" Target="../media/media6.mp3"/><Relationship Id="rId7" Type="http://schemas.openxmlformats.org/officeDocument/2006/relationships/notesSlide" Target="../notesSlides/notesSlide18.xml"/><Relationship Id="rId12" Type="http://schemas.openxmlformats.org/officeDocument/2006/relationships/image" Target="../media/image27.gif"/><Relationship Id="rId2" Type="http://schemas.microsoft.com/office/2007/relationships/media" Target="../media/media6.mp3"/><Relationship Id="rId1" Type="http://schemas.openxmlformats.org/officeDocument/2006/relationships/tags" Target="../tags/tag22.xml"/><Relationship Id="rId6" Type="http://schemas.openxmlformats.org/officeDocument/2006/relationships/slideLayout" Target="../slideLayouts/slideLayout1.xml"/><Relationship Id="rId11" Type="http://schemas.openxmlformats.org/officeDocument/2006/relationships/image" Target="../media/image7.png"/><Relationship Id="rId5" Type="http://schemas.openxmlformats.org/officeDocument/2006/relationships/audio" Target="../media/media1.wav"/><Relationship Id="rId10" Type="http://schemas.openxmlformats.org/officeDocument/2006/relationships/image" Target="../media/image10.png"/><Relationship Id="rId4" Type="http://schemas.microsoft.com/office/2007/relationships/media" Target="../media/media1.wav"/><Relationship Id="rId9" Type="http://schemas.openxmlformats.org/officeDocument/2006/relationships/image" Target="../media/image26.gif"/></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audio" Target="../media/media6.mp3"/><Relationship Id="rId7" Type="http://schemas.openxmlformats.org/officeDocument/2006/relationships/image" Target="../media/image2.png"/><Relationship Id="rId2" Type="http://schemas.microsoft.com/office/2007/relationships/media" Target="../media/media6.mp3"/><Relationship Id="rId1" Type="http://schemas.openxmlformats.org/officeDocument/2006/relationships/tags" Target="../tags/tag25.xml"/><Relationship Id="rId6" Type="http://schemas.openxmlformats.org/officeDocument/2006/relationships/image" Target="../media/image10.png"/><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themushroomkingdom.net/sounds/wav/sm64/sm64_high_score.wav" TargetMode="External"/><Relationship Id="rId13" Type="http://schemas.openxmlformats.org/officeDocument/2006/relationships/image" Target="../media/image25.gif"/><Relationship Id="rId18" Type="http://schemas.openxmlformats.org/officeDocument/2006/relationships/image" Target="../media/image2.png"/><Relationship Id="rId3" Type="http://schemas.openxmlformats.org/officeDocument/2006/relationships/audio" Target="../media/media6.mp3"/><Relationship Id="rId7" Type="http://schemas.openxmlformats.org/officeDocument/2006/relationships/hyperlink" Target="http://soundbible.com/1833-Zombie-Horde.html" TargetMode="External"/><Relationship Id="rId12" Type="http://schemas.openxmlformats.org/officeDocument/2006/relationships/hyperlink" Target="http://gph.is/1Uq9Ppe" TargetMode="External"/><Relationship Id="rId17" Type="http://schemas.openxmlformats.org/officeDocument/2006/relationships/image" Target="../media/image10.png"/><Relationship Id="rId2" Type="http://schemas.microsoft.com/office/2007/relationships/media" Target="../media/media6.mp3"/><Relationship Id="rId16" Type="http://schemas.openxmlformats.org/officeDocument/2006/relationships/image" Target="../media/image18.gif"/><Relationship Id="rId1" Type="http://schemas.openxmlformats.org/officeDocument/2006/relationships/tags" Target="../tags/tag26.xml"/><Relationship Id="rId6" Type="http://schemas.openxmlformats.org/officeDocument/2006/relationships/hyperlink" Target="http://www.bensound.com/" TargetMode="External"/><Relationship Id="rId11" Type="http://schemas.openxmlformats.org/officeDocument/2006/relationships/hyperlink" Target="http://gph.is/1eRyqP8" TargetMode="External"/><Relationship Id="rId5" Type="http://schemas.openxmlformats.org/officeDocument/2006/relationships/notesSlide" Target="../notesSlides/notesSlide21.xml"/><Relationship Id="rId15" Type="http://schemas.openxmlformats.org/officeDocument/2006/relationships/image" Target="../media/image27.gif"/><Relationship Id="rId10" Type="http://schemas.openxmlformats.org/officeDocument/2006/relationships/hyperlink" Target="http://gph.is/1hednEC" TargetMode="External"/><Relationship Id="rId4" Type="http://schemas.openxmlformats.org/officeDocument/2006/relationships/slideLayout" Target="../slideLayouts/slideLayout1.xml"/><Relationship Id="rId9" Type="http://schemas.openxmlformats.org/officeDocument/2006/relationships/hyperlink" Target="http://gph.is/1TzdXQy" TargetMode="External"/><Relationship Id="rId14" Type="http://schemas.openxmlformats.org/officeDocument/2006/relationships/image" Target="../media/image2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p:cNvSpPr txBox="1"/>
          <p:nvPr/>
        </p:nvSpPr>
        <p:spPr>
          <a:xfrm>
            <a:off x="863588" y="4913293"/>
            <a:ext cx="7416824" cy="1077218"/>
          </a:xfrm>
          <a:prstGeom prst="rect">
            <a:avLst/>
          </a:prstGeom>
          <a:noFill/>
        </p:spPr>
        <p:txBody>
          <a:bodyPr wrap="square" rtlCol="0">
            <a:spAutoFit/>
          </a:bodyPr>
          <a:lstStyle/>
          <a:p>
            <a:pPr algn="ctr"/>
            <a:r>
              <a:rPr lang="en-AU" sz="2800" b="1" dirty="0" smtClean="0">
                <a:latin typeface="Papyrus" panose="03070502060502030205" pitchFamily="66" charset="0"/>
              </a:rPr>
              <a:t>A transferable skills </a:t>
            </a:r>
            <a:r>
              <a:rPr lang="en-AU" sz="2800" b="1" dirty="0" smtClean="0">
                <a:latin typeface="Papyrus" panose="03070502060502030205" pitchFamily="66" charset="0"/>
              </a:rPr>
              <a:t>workshop</a:t>
            </a:r>
          </a:p>
          <a:p>
            <a:pPr algn="ctr"/>
            <a:endParaRPr lang="en-AU" dirty="0" smtClean="0">
              <a:latin typeface="Papyrus" panose="03070502060502030205" pitchFamily="66" charset="0"/>
            </a:endParaRPr>
          </a:p>
          <a:p>
            <a:pPr algn="ctr"/>
            <a:r>
              <a:rPr lang="en-AU" dirty="0" smtClean="0">
                <a:latin typeface="Papyrus" panose="03070502060502030205" pitchFamily="66" charset="0"/>
              </a:rPr>
              <a:t>www.librariansanddragons.com</a:t>
            </a:r>
            <a:endParaRPr lang="en-AU" dirty="0">
              <a:latin typeface="Papyrus" panose="03070502060502030205" pitchFamily="66" charset="0"/>
            </a:endParaRPr>
          </a:p>
        </p:txBody>
      </p:sp>
      <p:sp>
        <p:nvSpPr>
          <p:cNvPr id="6" name="TextBox 5"/>
          <p:cNvSpPr txBox="1"/>
          <p:nvPr/>
        </p:nvSpPr>
        <p:spPr>
          <a:xfrm>
            <a:off x="4788024" y="6208811"/>
            <a:ext cx="4192430" cy="523220"/>
          </a:xfrm>
          <a:prstGeom prst="rect">
            <a:avLst/>
          </a:prstGeom>
          <a:noFill/>
        </p:spPr>
        <p:txBody>
          <a:bodyPr wrap="square" rtlCol="0">
            <a:spAutoFit/>
          </a:bodyPr>
          <a:lstStyle/>
          <a:p>
            <a:pPr algn="r"/>
            <a:r>
              <a:rPr lang="en-AU" sz="1400" dirty="0" smtClean="0">
                <a:latin typeface="Papyrus" panose="03070502060502030205" pitchFamily="66" charset="0"/>
              </a:rPr>
              <a:t>Michael </a:t>
            </a:r>
            <a:r>
              <a:rPr lang="en-AU" sz="1400" dirty="0" smtClean="0">
                <a:latin typeface="Papyrus" panose="03070502060502030205" pitchFamily="66" charset="0"/>
              </a:rPr>
              <a:t>Hawks @mikeyh177</a:t>
            </a:r>
          </a:p>
          <a:p>
            <a:pPr algn="r"/>
            <a:r>
              <a:rPr lang="en-AU" sz="1400" dirty="0" err="1" smtClean="0">
                <a:latin typeface="Papyrus" panose="03070502060502030205" pitchFamily="66" charset="0"/>
              </a:rPr>
              <a:t>Madelin</a:t>
            </a:r>
            <a:r>
              <a:rPr lang="en-AU" sz="1400" dirty="0" smtClean="0">
                <a:latin typeface="Papyrus" panose="03070502060502030205" pitchFamily="66" charset="0"/>
              </a:rPr>
              <a:t> </a:t>
            </a:r>
            <a:r>
              <a:rPr lang="en-AU" sz="1400" dirty="0" err="1" smtClean="0">
                <a:latin typeface="Papyrus" panose="03070502060502030205" pitchFamily="66" charset="0"/>
              </a:rPr>
              <a:t>Medlycott</a:t>
            </a:r>
            <a:r>
              <a:rPr lang="en-AU" sz="1400" dirty="0" smtClean="0">
                <a:latin typeface="Papyrus" panose="03070502060502030205" pitchFamily="66" charset="0"/>
              </a:rPr>
              <a:t> @</a:t>
            </a:r>
            <a:r>
              <a:rPr lang="en-AU" sz="1400" dirty="0" err="1" smtClean="0">
                <a:latin typeface="Papyrus" panose="03070502060502030205" pitchFamily="66" charset="0"/>
              </a:rPr>
              <a:t>maddymedlycott</a:t>
            </a:r>
            <a:endParaRPr lang="en-AU" sz="1400" dirty="0">
              <a:latin typeface="Papyrus" panose="03070502060502030205" pitchFamily="66" charset="0"/>
            </a:endParaRPr>
          </a:p>
        </p:txBody>
      </p:sp>
      <p:sp>
        <p:nvSpPr>
          <p:cNvPr id="8" name="TextBox 7"/>
          <p:cNvSpPr txBox="1"/>
          <p:nvPr/>
        </p:nvSpPr>
        <p:spPr>
          <a:xfrm>
            <a:off x="251520" y="6147256"/>
            <a:ext cx="4752528" cy="584775"/>
          </a:xfrm>
          <a:prstGeom prst="rect">
            <a:avLst/>
          </a:prstGeom>
          <a:noFill/>
        </p:spPr>
        <p:txBody>
          <a:bodyPr wrap="square" rtlCol="0">
            <a:spAutoFit/>
          </a:bodyPr>
          <a:lstStyle/>
          <a:p>
            <a:r>
              <a:rPr lang="en-AU" sz="3200" b="1" dirty="0" smtClean="0">
                <a:latin typeface="Teko"/>
              </a:rPr>
              <a:t>#</a:t>
            </a:r>
            <a:r>
              <a:rPr lang="en-AU" sz="2800" b="1" dirty="0" err="1" smtClean="0">
                <a:latin typeface="Teko"/>
              </a:rPr>
              <a:t>librariansanddragons</a:t>
            </a:r>
            <a:endParaRPr lang="en-AU" sz="2800" b="1" dirty="0">
              <a:latin typeface="Teko"/>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8770" y="32388"/>
            <a:ext cx="6426460" cy="4772654"/>
          </a:xfrm>
          <a:prstGeom prst="rect">
            <a:avLst/>
          </a:prstGeom>
        </p:spPr>
      </p:pic>
    </p:spTree>
    <p:custDataLst>
      <p:tags r:id="rId1"/>
    </p:custDataLst>
    <p:extLst>
      <p:ext uri="{BB962C8B-B14F-4D97-AF65-F5344CB8AC3E}">
        <p14:creationId xmlns:p14="http://schemas.microsoft.com/office/powerpoint/2010/main" val="36541257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dirty="0"/>
          </a:p>
        </p:txBody>
      </p:sp>
      <p:sp>
        <p:nvSpPr>
          <p:cNvPr id="8" name="TextBox 7"/>
          <p:cNvSpPr txBox="1"/>
          <p:nvPr/>
        </p:nvSpPr>
        <p:spPr>
          <a:xfrm>
            <a:off x="1835696" y="404664"/>
            <a:ext cx="7056784" cy="769441"/>
          </a:xfrm>
          <a:prstGeom prst="rect">
            <a:avLst/>
          </a:prstGeom>
          <a:noFill/>
        </p:spPr>
        <p:txBody>
          <a:bodyPr wrap="square" rtlCol="0">
            <a:spAutoFit/>
          </a:bodyPr>
          <a:lstStyle/>
          <a:p>
            <a:r>
              <a:rPr lang="en-AU" sz="4400" b="1" dirty="0" smtClean="0">
                <a:solidFill>
                  <a:schemeClr val="accent3">
                    <a:lumMod val="60000"/>
                    <a:lumOff val="40000"/>
                  </a:schemeClr>
                </a:solidFill>
                <a:latin typeface="Agency FB" panose="020B0503020202020204" pitchFamily="34" charset="0"/>
              </a:rPr>
              <a:t>Today’s adventure includes…</a:t>
            </a:r>
            <a:endParaRPr lang="en-AU" sz="4400" b="1" dirty="0">
              <a:solidFill>
                <a:schemeClr val="accent3">
                  <a:lumMod val="60000"/>
                  <a:lumOff val="40000"/>
                </a:schemeClr>
              </a:solidFill>
              <a:latin typeface="Agency FB" panose="020B0503020202020204" pitchFamily="34" charset="0"/>
            </a:endParaRPr>
          </a:p>
        </p:txBody>
      </p:sp>
      <p:sp>
        <p:nvSpPr>
          <p:cNvPr id="9" name="TextBox 8"/>
          <p:cNvSpPr txBox="1"/>
          <p:nvPr/>
        </p:nvSpPr>
        <p:spPr>
          <a:xfrm>
            <a:off x="530816" y="2204864"/>
            <a:ext cx="8352928" cy="2677656"/>
          </a:xfrm>
          <a:prstGeom prst="rect">
            <a:avLst/>
          </a:prstGeom>
          <a:noFill/>
        </p:spPr>
        <p:txBody>
          <a:bodyPr wrap="square" rtlCol="0">
            <a:spAutoFit/>
          </a:bodyPr>
          <a:lstStyle/>
          <a:p>
            <a:pPr marL="742950" indent="-742950">
              <a:buAutoNum type="arabicPeriod"/>
            </a:pPr>
            <a:r>
              <a:rPr lang="en-AU" sz="2800" dirty="0" smtClean="0">
                <a:solidFill>
                  <a:schemeClr val="tx1">
                    <a:lumMod val="65000"/>
                    <a:lumOff val="35000"/>
                  </a:schemeClr>
                </a:solidFill>
                <a:latin typeface="Agency FB" panose="020B0503020202020204" pitchFamily="34" charset="0"/>
              </a:rPr>
              <a:t>What are transferable skills? What the heck is gamification? What does this have to do with you?</a:t>
            </a:r>
          </a:p>
          <a:p>
            <a:pPr marL="742950" indent="-742950">
              <a:buAutoNum type="arabicPeriod"/>
            </a:pPr>
            <a:r>
              <a:rPr lang="en-AU" sz="2800" dirty="0" smtClean="0">
                <a:solidFill>
                  <a:schemeClr val="tx1">
                    <a:lumMod val="65000"/>
                    <a:lumOff val="35000"/>
                  </a:schemeClr>
                </a:solidFill>
                <a:latin typeface="Agency FB" panose="020B0503020202020204" pitchFamily="34" charset="0"/>
              </a:rPr>
              <a:t>Breaking some ice</a:t>
            </a:r>
          </a:p>
          <a:p>
            <a:pPr marL="742950" indent="-742950">
              <a:buAutoNum type="arabicPeriod"/>
            </a:pPr>
            <a:r>
              <a:rPr lang="en-AU" sz="2800" dirty="0" smtClean="0">
                <a:solidFill>
                  <a:schemeClr val="tx1">
                    <a:lumMod val="65000"/>
                    <a:lumOff val="35000"/>
                  </a:schemeClr>
                </a:solidFill>
                <a:latin typeface="Agency FB" panose="020B0503020202020204" pitchFamily="34" charset="0"/>
              </a:rPr>
              <a:t>Let the quest begin</a:t>
            </a:r>
          </a:p>
          <a:p>
            <a:pPr marL="742950" indent="-742950">
              <a:buAutoNum type="arabicPeriod"/>
            </a:pPr>
            <a:r>
              <a:rPr lang="en-AU" sz="2800" dirty="0" smtClean="0">
                <a:solidFill>
                  <a:schemeClr val="tx1">
                    <a:lumMod val="65000"/>
                    <a:lumOff val="35000"/>
                  </a:schemeClr>
                </a:solidFill>
                <a:latin typeface="Agency FB" panose="020B0503020202020204" pitchFamily="34" charset="0"/>
              </a:rPr>
              <a:t>Build your own character profile</a:t>
            </a:r>
          </a:p>
          <a:p>
            <a:pPr marL="742950" indent="-742950">
              <a:buAutoNum type="arabicPeriod"/>
            </a:pPr>
            <a:r>
              <a:rPr lang="en-AU" sz="2800" dirty="0" smtClean="0">
                <a:solidFill>
                  <a:schemeClr val="tx1">
                    <a:lumMod val="65000"/>
                    <a:lumOff val="35000"/>
                  </a:schemeClr>
                </a:solidFill>
                <a:latin typeface="Agency FB" panose="020B0503020202020204" pitchFamily="34" charset="0"/>
              </a:rPr>
              <a:t>Wrapping things up</a:t>
            </a:r>
            <a:endParaRPr lang="en-AU" sz="2800" dirty="0">
              <a:solidFill>
                <a:schemeClr val="tx1">
                  <a:lumMod val="65000"/>
                  <a:lumOff val="35000"/>
                </a:schemeClr>
              </a:solidFill>
              <a:latin typeface="Agency FB" panose="020B0503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0" name="TextBox 9"/>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2734619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15516" y="1340768"/>
            <a:ext cx="8712968" cy="2800767"/>
          </a:xfrm>
          <a:prstGeom prst="rect">
            <a:avLst/>
          </a:prstGeom>
          <a:noFill/>
        </p:spPr>
        <p:txBody>
          <a:bodyPr wrap="square" rtlCol="0">
            <a:spAutoFit/>
          </a:bodyPr>
          <a:lstStyle/>
          <a:p>
            <a:pPr algn="r"/>
            <a:r>
              <a:rPr lang="en-AU" sz="8800" b="1" dirty="0" smtClean="0">
                <a:solidFill>
                  <a:schemeClr val="accent3">
                    <a:lumMod val="60000"/>
                    <a:lumOff val="40000"/>
                  </a:schemeClr>
                </a:solidFill>
                <a:latin typeface="Agency FB" panose="020B0503020202020204" pitchFamily="34" charset="0"/>
              </a:rPr>
              <a:t>TRANSFERABLE SKILLS</a:t>
            </a:r>
            <a:endParaRPr lang="en-AU" sz="8800" b="1" dirty="0">
              <a:solidFill>
                <a:schemeClr val="accent3">
                  <a:lumMod val="60000"/>
                  <a:lumOff val="40000"/>
                </a:schemeClr>
              </a:solidFill>
              <a:latin typeface="Agency FB" panose="020B0503020202020204" pitchFamily="34" charset="0"/>
            </a:endParaRPr>
          </a:p>
        </p:txBody>
      </p:sp>
      <p:sp>
        <p:nvSpPr>
          <p:cNvPr id="10" name="TextBox 9"/>
          <p:cNvSpPr txBox="1"/>
          <p:nvPr/>
        </p:nvSpPr>
        <p:spPr>
          <a:xfrm>
            <a:off x="3444301" y="4926680"/>
            <a:ext cx="5708577" cy="523220"/>
          </a:xfrm>
          <a:prstGeom prst="rect">
            <a:avLst/>
          </a:prstGeom>
          <a:noFill/>
        </p:spPr>
        <p:txBody>
          <a:bodyPr wrap="square" rtlCol="0">
            <a:spAutoFit/>
          </a:bodyPr>
          <a:lstStyle/>
          <a:p>
            <a:pPr algn="r"/>
            <a:r>
              <a:rPr lang="en-AU" sz="2800" dirty="0" smtClean="0">
                <a:solidFill>
                  <a:schemeClr val="tx1">
                    <a:lumMod val="65000"/>
                    <a:lumOff val="35000"/>
                  </a:schemeClr>
                </a:solidFill>
                <a:latin typeface="Agency FB" panose="020B0503020202020204" pitchFamily="34" charset="0"/>
              </a:rPr>
              <a:t>What are they and what do they do? </a:t>
            </a:r>
            <a:endParaRPr lang="en-AU" sz="2800" dirty="0">
              <a:solidFill>
                <a:schemeClr val="tx1">
                  <a:lumMod val="65000"/>
                  <a:lumOff val="35000"/>
                </a:schemeClr>
              </a:solidFill>
              <a:latin typeface="Agency FB" panose="020B0503020202020204" pitchFamily="34"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2" name="TextBox 11"/>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4207690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159788" y="1988840"/>
            <a:ext cx="8712968" cy="1569660"/>
          </a:xfrm>
          <a:prstGeom prst="rect">
            <a:avLst/>
          </a:prstGeom>
          <a:noFill/>
        </p:spPr>
        <p:txBody>
          <a:bodyPr wrap="square" rtlCol="0">
            <a:spAutoFit/>
          </a:bodyPr>
          <a:lstStyle/>
          <a:p>
            <a:pPr algn="r"/>
            <a:r>
              <a:rPr lang="en-AU" sz="9600" b="1" dirty="0" smtClean="0">
                <a:solidFill>
                  <a:schemeClr val="accent3">
                    <a:lumMod val="60000"/>
                    <a:lumOff val="40000"/>
                  </a:schemeClr>
                </a:solidFill>
                <a:latin typeface="Agency FB" panose="020B0503020202020204" pitchFamily="34" charset="0"/>
              </a:rPr>
              <a:t>GAMIFICATION</a:t>
            </a:r>
            <a:endParaRPr lang="en-AU" sz="9600" b="1" dirty="0">
              <a:solidFill>
                <a:schemeClr val="accent3">
                  <a:lumMod val="60000"/>
                  <a:lumOff val="40000"/>
                </a:schemeClr>
              </a:solidFill>
              <a:latin typeface="Agency FB" panose="020B0503020202020204" pitchFamily="34" charset="0"/>
            </a:endParaRPr>
          </a:p>
        </p:txBody>
      </p:sp>
      <p:sp>
        <p:nvSpPr>
          <p:cNvPr id="10" name="TextBox 9"/>
          <p:cNvSpPr txBox="1"/>
          <p:nvPr/>
        </p:nvSpPr>
        <p:spPr>
          <a:xfrm>
            <a:off x="3175038" y="4290966"/>
            <a:ext cx="5708577" cy="523220"/>
          </a:xfrm>
          <a:prstGeom prst="rect">
            <a:avLst/>
          </a:prstGeom>
          <a:noFill/>
        </p:spPr>
        <p:txBody>
          <a:bodyPr wrap="square" rtlCol="0">
            <a:spAutoFit/>
          </a:bodyPr>
          <a:lstStyle/>
          <a:p>
            <a:pPr algn="r"/>
            <a:r>
              <a:rPr lang="en-AU" sz="2800" dirty="0" smtClean="0">
                <a:solidFill>
                  <a:schemeClr val="tx1">
                    <a:lumMod val="65000"/>
                    <a:lumOff val="35000"/>
                  </a:schemeClr>
                </a:solidFill>
                <a:latin typeface="Agency FB" panose="020B0503020202020204" pitchFamily="34" charset="0"/>
              </a:rPr>
              <a:t>This relates to me how? </a:t>
            </a:r>
            <a:endParaRPr lang="en-AU" sz="2800" dirty="0">
              <a:solidFill>
                <a:schemeClr val="tx1">
                  <a:lumMod val="65000"/>
                  <a:lumOff val="35000"/>
                </a:schemeClr>
              </a:solidFill>
              <a:latin typeface="Agency FB" panose="020B0503020202020204" pitchFamily="34"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2" name="TextBox 11"/>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15634343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4668" y="1628800"/>
            <a:ext cx="9144000" cy="1446550"/>
          </a:xfrm>
          <a:prstGeom prst="rect">
            <a:avLst/>
          </a:prstGeom>
          <a:noFill/>
        </p:spPr>
        <p:txBody>
          <a:bodyPr wrap="square" rtlCol="0">
            <a:spAutoFit/>
          </a:bodyPr>
          <a:lstStyle/>
          <a:p>
            <a:pPr algn="ctr"/>
            <a:r>
              <a:rPr lang="en-AU" sz="8800" b="1" dirty="0" smtClean="0">
                <a:solidFill>
                  <a:schemeClr val="accent3">
                    <a:lumMod val="60000"/>
                    <a:lumOff val="40000"/>
                  </a:schemeClr>
                </a:solidFill>
                <a:latin typeface="Agency FB" panose="020B0503020202020204" pitchFamily="34" charset="0"/>
              </a:rPr>
              <a:t>Breaking the ice…</a:t>
            </a:r>
            <a:endParaRPr lang="en-AU" sz="8800" b="1" dirty="0">
              <a:solidFill>
                <a:schemeClr val="accent3">
                  <a:lumMod val="60000"/>
                  <a:lumOff val="40000"/>
                </a:schemeClr>
              </a:solidFill>
              <a:latin typeface="Agency FB" panose="020B0503020202020204" pitchFamily="34" charset="0"/>
            </a:endParaRPr>
          </a:p>
        </p:txBody>
      </p:sp>
      <p:sp>
        <p:nvSpPr>
          <p:cNvPr id="10" name="TextBox 9"/>
          <p:cNvSpPr txBox="1"/>
          <p:nvPr/>
        </p:nvSpPr>
        <p:spPr>
          <a:xfrm>
            <a:off x="221927" y="3717032"/>
            <a:ext cx="8784976" cy="1477328"/>
          </a:xfrm>
          <a:prstGeom prst="rect">
            <a:avLst/>
          </a:prstGeom>
          <a:noFill/>
        </p:spPr>
        <p:txBody>
          <a:bodyPr wrap="square" rtlCol="0">
            <a:spAutoFit/>
          </a:bodyPr>
          <a:lstStyle/>
          <a:p>
            <a:pPr marL="742950" indent="-742950">
              <a:buAutoNum type="arabicPeriod"/>
            </a:pPr>
            <a:r>
              <a:rPr lang="en-AU" dirty="0" smtClean="0">
                <a:solidFill>
                  <a:schemeClr val="tx1">
                    <a:lumMod val="65000"/>
                    <a:lumOff val="35000"/>
                  </a:schemeClr>
                </a:solidFill>
                <a:latin typeface="Agency FB" panose="020B0503020202020204" pitchFamily="34" charset="0"/>
              </a:rPr>
              <a:t>Pick a card, any card!</a:t>
            </a:r>
          </a:p>
          <a:p>
            <a:pPr marL="742950" indent="-742950">
              <a:buAutoNum type="arabicPeriod"/>
            </a:pPr>
            <a:r>
              <a:rPr lang="en-AU" dirty="0" smtClean="0">
                <a:solidFill>
                  <a:schemeClr val="tx1">
                    <a:lumMod val="65000"/>
                    <a:lumOff val="35000"/>
                  </a:schemeClr>
                </a:solidFill>
                <a:latin typeface="Agency FB" panose="020B0503020202020204" pitchFamily="34" charset="0"/>
              </a:rPr>
              <a:t>Find others with the same card as you. Easy right?</a:t>
            </a:r>
          </a:p>
          <a:p>
            <a:pPr marL="742950" indent="-742950">
              <a:buAutoNum type="arabicPeriod"/>
            </a:pPr>
            <a:r>
              <a:rPr lang="en-AU" dirty="0" smtClean="0">
                <a:solidFill>
                  <a:schemeClr val="tx1">
                    <a:lumMod val="65000"/>
                    <a:lumOff val="35000"/>
                  </a:schemeClr>
                </a:solidFill>
                <a:latin typeface="Agency FB" panose="020B0503020202020204" pitchFamily="34" charset="0"/>
              </a:rPr>
              <a:t>No words allowed! But you can gesture, flail, draw, make noise, anything that doesn’t use words. Also, no showing of your card to anyone.</a:t>
            </a:r>
          </a:p>
          <a:p>
            <a:pPr marL="742950" indent="-742950">
              <a:buAutoNum type="arabicPeriod"/>
            </a:pPr>
            <a:r>
              <a:rPr lang="en-AU" dirty="0" smtClean="0">
                <a:solidFill>
                  <a:schemeClr val="tx1">
                    <a:lumMod val="65000"/>
                    <a:lumOff val="35000"/>
                  </a:schemeClr>
                </a:solidFill>
                <a:latin typeface="Agency FB" panose="020B0503020202020204" pitchFamily="34" charset="0"/>
              </a:rPr>
              <a:t>First group to have ALL of their members and sits down wins! </a:t>
            </a:r>
            <a:endParaRPr lang="en-AU" dirty="0">
              <a:solidFill>
                <a:schemeClr val="tx1">
                  <a:lumMod val="65000"/>
                  <a:lumOff val="35000"/>
                </a:schemeClr>
              </a:solidFill>
              <a:latin typeface="Agency FB" panose="020B0503020202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2" name="TextBox 11"/>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28634832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107504" y="251349"/>
            <a:ext cx="9144000" cy="1323439"/>
          </a:xfrm>
          <a:prstGeom prst="rect">
            <a:avLst/>
          </a:prstGeom>
          <a:noFill/>
        </p:spPr>
        <p:txBody>
          <a:bodyPr wrap="square" rtlCol="0">
            <a:spAutoFit/>
          </a:bodyPr>
          <a:lstStyle/>
          <a:p>
            <a:pPr algn="r"/>
            <a:r>
              <a:rPr lang="en-AU" sz="8000" b="1" dirty="0" smtClean="0">
                <a:solidFill>
                  <a:schemeClr val="accent3">
                    <a:lumMod val="60000"/>
                    <a:lumOff val="40000"/>
                  </a:schemeClr>
                </a:solidFill>
                <a:latin typeface="Agency FB" panose="020B0503020202020204" pitchFamily="34" charset="0"/>
              </a:rPr>
              <a:t>THE CHARACTERS</a:t>
            </a:r>
            <a:endParaRPr lang="en-AU" sz="8000" b="1" dirty="0">
              <a:solidFill>
                <a:schemeClr val="accent3">
                  <a:lumMod val="60000"/>
                  <a:lumOff val="40000"/>
                </a:schemeClr>
              </a:solidFill>
              <a:latin typeface="Agency FB" panose="020B0503020202020204" pitchFamily="34" charset="0"/>
            </a:endParaRPr>
          </a:p>
        </p:txBody>
      </p:sp>
      <p:pic>
        <p:nvPicPr>
          <p:cNvPr id="2052" name="Picture 4" descr="Screen Shot 2017-05-27 at 8.51.40 pm.png"/>
          <p:cNvPicPr>
            <a:picLocks noChangeAspect="1" noChangeArrowheads="1"/>
          </p:cNvPicPr>
          <p:nvPr/>
        </p:nvPicPr>
        <p:blipFill rotWithShape="1">
          <a:blip r:embed="rId4">
            <a:extLst>
              <a:ext uri="{28A0092B-C50C-407E-A947-70E740481C1C}">
                <a14:useLocalDpi xmlns:a14="http://schemas.microsoft.com/office/drawing/2010/main" val="0"/>
              </a:ext>
            </a:extLst>
          </a:blip>
          <a:srcRect l="10990"/>
          <a:stretch/>
        </p:blipFill>
        <p:spPr bwMode="auto">
          <a:xfrm>
            <a:off x="1898889" y="2442701"/>
            <a:ext cx="2241063" cy="354209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creen Shot 2017-05-27 at 8.48.38 pm.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12" r="-1"/>
          <a:stretch/>
        </p:blipFill>
        <p:spPr bwMode="auto">
          <a:xfrm>
            <a:off x="6561102" y="2917541"/>
            <a:ext cx="2594746" cy="310374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Quirky Catgir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9241" y="2730733"/>
            <a:ext cx="2313185" cy="325406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creen Shot 2017-05-27 at 8.53.59 pm.png"/>
          <p:cNvPicPr>
            <a:picLocks noChangeAspect="1" noChangeArrowheads="1"/>
          </p:cNvPicPr>
          <p:nvPr/>
        </p:nvPicPr>
        <p:blipFill rotWithShape="1">
          <a:blip r:embed="rId7">
            <a:extLst>
              <a:ext uri="{28A0092B-C50C-407E-A947-70E740481C1C}">
                <a14:useLocalDpi xmlns:a14="http://schemas.microsoft.com/office/drawing/2010/main" val="0"/>
              </a:ext>
            </a:extLst>
          </a:blip>
          <a:srcRect l="13729" t="-177" r="12667" b="177"/>
          <a:stretch/>
        </p:blipFill>
        <p:spPr bwMode="auto">
          <a:xfrm>
            <a:off x="0" y="1154914"/>
            <a:ext cx="1979712" cy="48414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3" name="TextBox 12"/>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3366730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0" y="1378206"/>
            <a:ext cx="9144000" cy="1862048"/>
          </a:xfrm>
          <a:prstGeom prst="rect">
            <a:avLst/>
          </a:prstGeom>
          <a:noFill/>
        </p:spPr>
        <p:txBody>
          <a:bodyPr wrap="square" rtlCol="0">
            <a:spAutoFit/>
          </a:bodyPr>
          <a:lstStyle/>
          <a:p>
            <a:pPr algn="ctr"/>
            <a:r>
              <a:rPr lang="en-AU" sz="11500" b="1" dirty="0" smtClean="0">
                <a:solidFill>
                  <a:schemeClr val="accent3">
                    <a:lumMod val="60000"/>
                    <a:lumOff val="40000"/>
                  </a:schemeClr>
                </a:solidFill>
                <a:latin typeface="Agency FB" panose="020B0503020202020204" pitchFamily="34" charset="0"/>
              </a:rPr>
              <a:t>THE QUEST</a:t>
            </a:r>
            <a:endParaRPr lang="en-AU" sz="11500" b="1" dirty="0">
              <a:solidFill>
                <a:schemeClr val="accent3">
                  <a:lumMod val="60000"/>
                  <a:lumOff val="40000"/>
                </a:schemeClr>
              </a:solidFill>
              <a:latin typeface="Agency FB" panose="020B0503020202020204" pitchFamily="34" charset="0"/>
            </a:endParaRPr>
          </a:p>
        </p:txBody>
      </p:sp>
      <p:sp>
        <p:nvSpPr>
          <p:cNvPr id="11" name="TextBox 10"/>
          <p:cNvSpPr txBox="1"/>
          <p:nvPr/>
        </p:nvSpPr>
        <p:spPr>
          <a:xfrm>
            <a:off x="-20935" y="4010970"/>
            <a:ext cx="9144000" cy="1015663"/>
          </a:xfrm>
          <a:prstGeom prst="rect">
            <a:avLst/>
          </a:prstGeom>
          <a:noFill/>
        </p:spPr>
        <p:txBody>
          <a:bodyPr wrap="square" rtlCol="0">
            <a:spAutoFit/>
          </a:bodyPr>
          <a:lstStyle/>
          <a:p>
            <a:pPr algn="ctr"/>
            <a:r>
              <a:rPr lang="en-AU" sz="6000" b="1" dirty="0" smtClean="0">
                <a:solidFill>
                  <a:schemeClr val="accent3">
                    <a:lumMod val="60000"/>
                    <a:lumOff val="40000"/>
                  </a:schemeClr>
                </a:solidFill>
                <a:latin typeface="Agency FB" panose="020B0503020202020204" pitchFamily="34" charset="0"/>
              </a:rPr>
              <a:t>What? Why? How?</a:t>
            </a:r>
            <a:endParaRPr lang="en-AU" sz="6000" b="1" dirty="0">
              <a:solidFill>
                <a:schemeClr val="accent3">
                  <a:lumMod val="60000"/>
                  <a:lumOff val="40000"/>
                </a:schemeClr>
              </a:solidFill>
              <a:latin typeface="Agency FB" panose="020B0503020202020204"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2" name="TextBox 11"/>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1996325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0" y="112978"/>
            <a:ext cx="9144000" cy="1323439"/>
          </a:xfrm>
          <a:prstGeom prst="rect">
            <a:avLst/>
          </a:prstGeom>
          <a:noFill/>
        </p:spPr>
        <p:txBody>
          <a:bodyPr wrap="square" rtlCol="0">
            <a:spAutoFit/>
          </a:bodyPr>
          <a:lstStyle/>
          <a:p>
            <a:pPr algn="ctr"/>
            <a:r>
              <a:rPr lang="en-AU" sz="8000" b="1" dirty="0" smtClean="0">
                <a:solidFill>
                  <a:schemeClr val="accent3">
                    <a:lumMod val="60000"/>
                    <a:lumOff val="40000"/>
                  </a:schemeClr>
                </a:solidFill>
                <a:latin typeface="Agency FB" panose="020B0503020202020204" pitchFamily="34" charset="0"/>
              </a:rPr>
              <a:t>THE RULES</a:t>
            </a:r>
            <a:endParaRPr lang="en-AU" sz="8000" b="1" dirty="0">
              <a:solidFill>
                <a:schemeClr val="accent3">
                  <a:lumMod val="60000"/>
                  <a:lumOff val="40000"/>
                </a:schemeClr>
              </a:solidFill>
              <a:latin typeface="Agency FB" panose="020B0503020202020204" pitchFamily="34" charset="0"/>
            </a:endParaRPr>
          </a:p>
        </p:txBody>
      </p:sp>
      <p:sp>
        <p:nvSpPr>
          <p:cNvPr id="10" name="TextBox 9"/>
          <p:cNvSpPr txBox="1"/>
          <p:nvPr/>
        </p:nvSpPr>
        <p:spPr>
          <a:xfrm>
            <a:off x="0" y="1812365"/>
            <a:ext cx="9011408" cy="3093154"/>
          </a:xfrm>
          <a:prstGeom prst="rect">
            <a:avLst/>
          </a:prstGeom>
          <a:noFill/>
        </p:spPr>
        <p:txBody>
          <a:bodyPr wrap="square" rtlCol="0">
            <a:spAutoFit/>
          </a:bodyPr>
          <a:lstStyle/>
          <a:p>
            <a:pPr marL="742950" indent="-742950">
              <a:lnSpc>
                <a:spcPct val="150000"/>
              </a:lnSpc>
              <a:buAutoNum type="arabicPeriod"/>
            </a:pPr>
            <a:r>
              <a:rPr lang="en-AU" sz="1600" dirty="0" smtClean="0">
                <a:solidFill>
                  <a:schemeClr val="tx1">
                    <a:lumMod val="65000"/>
                    <a:lumOff val="35000"/>
                  </a:schemeClr>
                </a:solidFill>
                <a:latin typeface="Agency FB" panose="020B0503020202020204" pitchFamily="34" charset="0"/>
              </a:rPr>
              <a:t>Listen to the </a:t>
            </a:r>
            <a:r>
              <a:rPr lang="en-AU" sz="1600" dirty="0" err="1" smtClean="0">
                <a:solidFill>
                  <a:schemeClr val="tx1">
                    <a:lumMod val="65000"/>
                    <a:lumOff val="35000"/>
                  </a:schemeClr>
                </a:solidFill>
                <a:latin typeface="Agency FB" panose="020B0503020202020204" pitchFamily="34" charset="0"/>
              </a:rPr>
              <a:t>questmasters</a:t>
            </a:r>
            <a:r>
              <a:rPr lang="en-AU" sz="1600" dirty="0" smtClean="0">
                <a:solidFill>
                  <a:schemeClr val="tx1">
                    <a:lumMod val="65000"/>
                    <a:lumOff val="35000"/>
                  </a:schemeClr>
                </a:solidFill>
                <a:latin typeface="Agency FB" panose="020B0503020202020204" pitchFamily="34" charset="0"/>
              </a:rPr>
              <a:t> as they guide you through the quest. </a:t>
            </a:r>
          </a:p>
          <a:p>
            <a:pPr marL="742950" indent="-742950">
              <a:lnSpc>
                <a:spcPct val="150000"/>
              </a:lnSpc>
              <a:buFontTx/>
              <a:buAutoNum type="arabicPeriod"/>
            </a:pPr>
            <a:r>
              <a:rPr lang="en-AU" sz="1600" dirty="0" smtClean="0">
                <a:solidFill>
                  <a:schemeClr val="tx1">
                    <a:lumMod val="65000"/>
                    <a:lumOff val="35000"/>
                  </a:schemeClr>
                </a:solidFill>
                <a:latin typeface="Agency FB" panose="020B0503020202020204" pitchFamily="34" charset="0"/>
              </a:rPr>
              <a:t>Each </a:t>
            </a:r>
            <a:r>
              <a:rPr lang="en-AU" sz="1600" dirty="0">
                <a:solidFill>
                  <a:schemeClr val="tx1">
                    <a:lumMod val="65000"/>
                    <a:lumOff val="35000"/>
                  </a:schemeClr>
                </a:solidFill>
                <a:latin typeface="Agency FB" panose="020B0503020202020204" pitchFamily="34" charset="0"/>
              </a:rPr>
              <a:t>character gets a turn, in order, to help solve the problem until it is solved. You will be given 30 seconds to discuss in your team what you want to for each turn</a:t>
            </a:r>
            <a:r>
              <a:rPr lang="en-AU" sz="1600" dirty="0" smtClean="0">
                <a:solidFill>
                  <a:schemeClr val="tx1">
                    <a:lumMod val="65000"/>
                    <a:lumOff val="35000"/>
                  </a:schemeClr>
                </a:solidFill>
                <a:latin typeface="Agency FB" panose="020B0503020202020204" pitchFamily="34" charset="0"/>
              </a:rPr>
              <a:t>.</a:t>
            </a:r>
          </a:p>
          <a:p>
            <a:pPr marL="742950" indent="-742950">
              <a:lnSpc>
                <a:spcPct val="150000"/>
              </a:lnSpc>
              <a:buAutoNum type="arabicPeriod"/>
            </a:pPr>
            <a:r>
              <a:rPr lang="en-AU" sz="1600" dirty="0" smtClean="0">
                <a:solidFill>
                  <a:schemeClr val="tx1">
                    <a:lumMod val="65000"/>
                    <a:lumOff val="35000"/>
                  </a:schemeClr>
                </a:solidFill>
                <a:latin typeface="Agency FB" panose="020B0503020202020204" pitchFamily="34" charset="0"/>
              </a:rPr>
              <a:t>Use your transferable skills to help solve problems that arise. There are only right answers!</a:t>
            </a:r>
          </a:p>
          <a:p>
            <a:pPr marL="742950" indent="-742950">
              <a:lnSpc>
                <a:spcPct val="150000"/>
              </a:lnSpc>
              <a:buAutoNum type="arabicPeriod"/>
            </a:pPr>
            <a:r>
              <a:rPr lang="en-AU" sz="1600" b="1" dirty="0" smtClean="0">
                <a:solidFill>
                  <a:schemeClr val="tx1">
                    <a:lumMod val="65000"/>
                    <a:lumOff val="35000"/>
                  </a:schemeClr>
                </a:solidFill>
                <a:latin typeface="Agency FB" panose="020B0503020202020204" pitchFamily="34" charset="0"/>
              </a:rPr>
              <a:t>Top transferable skills are</a:t>
            </a:r>
            <a:r>
              <a:rPr lang="en-AU" sz="1600" dirty="0" smtClean="0">
                <a:solidFill>
                  <a:schemeClr val="tx1">
                    <a:lumMod val="65000"/>
                    <a:lumOff val="35000"/>
                  </a:schemeClr>
                </a:solidFill>
                <a:latin typeface="Agency FB" panose="020B0503020202020204" pitchFamily="34" charset="0"/>
              </a:rPr>
              <a:t> </a:t>
            </a:r>
            <a:r>
              <a:rPr lang="en-AU" sz="1600" b="1" dirty="0" smtClean="0">
                <a:solidFill>
                  <a:schemeClr val="tx1">
                    <a:lumMod val="65000"/>
                    <a:lumOff val="35000"/>
                  </a:schemeClr>
                </a:solidFill>
                <a:latin typeface="Agency FB" panose="020B0503020202020204" pitchFamily="34" charset="0"/>
              </a:rPr>
              <a:t>super effective</a:t>
            </a:r>
            <a:r>
              <a:rPr lang="en-AU" sz="1600" dirty="0">
                <a:solidFill>
                  <a:schemeClr val="tx1">
                    <a:lumMod val="65000"/>
                    <a:lumOff val="35000"/>
                  </a:schemeClr>
                </a:solidFill>
                <a:latin typeface="Agency FB" panose="020B0503020202020204" pitchFamily="34" charset="0"/>
              </a:rPr>
              <a:t> </a:t>
            </a:r>
            <a:r>
              <a:rPr lang="en-AU" sz="1600" dirty="0" smtClean="0">
                <a:solidFill>
                  <a:schemeClr val="tx1">
                    <a:lumMod val="65000"/>
                    <a:lumOff val="35000"/>
                  </a:schemeClr>
                </a:solidFill>
                <a:latin typeface="Agency FB" panose="020B0503020202020204" pitchFamily="34" charset="0"/>
              </a:rPr>
              <a:t>but you can only use these once during the whole quest.  </a:t>
            </a:r>
          </a:p>
          <a:p>
            <a:pPr marL="742950" indent="-742950">
              <a:lnSpc>
                <a:spcPct val="150000"/>
              </a:lnSpc>
              <a:buAutoNum type="arabicPeriod"/>
            </a:pPr>
            <a:r>
              <a:rPr lang="en-AU" sz="1600" b="1" dirty="0" smtClean="0">
                <a:solidFill>
                  <a:schemeClr val="tx1">
                    <a:lumMod val="65000"/>
                    <a:lumOff val="35000"/>
                  </a:schemeClr>
                </a:solidFill>
                <a:latin typeface="Agency FB" panose="020B0503020202020204" pitchFamily="34" charset="0"/>
              </a:rPr>
              <a:t>Other transferable skills are</a:t>
            </a:r>
            <a:r>
              <a:rPr lang="en-AU" sz="1600" dirty="0" smtClean="0">
                <a:solidFill>
                  <a:schemeClr val="tx1">
                    <a:lumMod val="65000"/>
                    <a:lumOff val="35000"/>
                  </a:schemeClr>
                </a:solidFill>
                <a:latin typeface="Agency FB" panose="020B0503020202020204" pitchFamily="34" charset="0"/>
              </a:rPr>
              <a:t> </a:t>
            </a:r>
            <a:r>
              <a:rPr lang="en-AU" sz="1600" b="1" dirty="0" smtClean="0">
                <a:solidFill>
                  <a:schemeClr val="tx1">
                    <a:lumMod val="65000"/>
                    <a:lumOff val="35000"/>
                  </a:schemeClr>
                </a:solidFill>
                <a:latin typeface="Agency FB" panose="020B0503020202020204" pitchFamily="34" charset="0"/>
              </a:rPr>
              <a:t>somewhat effective</a:t>
            </a:r>
            <a:r>
              <a:rPr lang="en-AU" sz="1600" dirty="0">
                <a:solidFill>
                  <a:schemeClr val="tx1">
                    <a:lumMod val="65000"/>
                    <a:lumOff val="35000"/>
                  </a:schemeClr>
                </a:solidFill>
                <a:latin typeface="Agency FB" panose="020B0503020202020204" pitchFamily="34" charset="0"/>
              </a:rPr>
              <a:t> </a:t>
            </a:r>
            <a:r>
              <a:rPr lang="en-AU" sz="1600" dirty="0" smtClean="0">
                <a:solidFill>
                  <a:schemeClr val="tx1">
                    <a:lumMod val="65000"/>
                    <a:lumOff val="35000"/>
                  </a:schemeClr>
                </a:solidFill>
                <a:latin typeface="Agency FB" panose="020B0503020202020204" pitchFamily="34" charset="0"/>
              </a:rPr>
              <a:t>but can be used multiple times </a:t>
            </a:r>
          </a:p>
          <a:p>
            <a:pPr marL="742950" indent="-742950">
              <a:lnSpc>
                <a:spcPct val="150000"/>
              </a:lnSpc>
              <a:buAutoNum type="arabicPeriod"/>
            </a:pPr>
            <a:r>
              <a:rPr lang="en-AU" sz="1600" dirty="0" smtClean="0">
                <a:solidFill>
                  <a:schemeClr val="tx1">
                    <a:lumMod val="65000"/>
                    <a:lumOff val="35000"/>
                  </a:schemeClr>
                </a:solidFill>
                <a:latin typeface="Agency FB" panose="020B0503020202020204" pitchFamily="34" charset="0"/>
              </a:rPr>
              <a:t>Three somewhat effective attempts from different characters = super effective.  </a:t>
            </a:r>
          </a:p>
          <a:p>
            <a:pPr marL="742950" indent="-742950">
              <a:lnSpc>
                <a:spcPct val="150000"/>
              </a:lnSpc>
              <a:buAutoNum type="arabicPeriod"/>
            </a:pPr>
            <a:r>
              <a:rPr lang="en-AU" sz="1600" dirty="0" smtClean="0">
                <a:solidFill>
                  <a:schemeClr val="tx1">
                    <a:lumMod val="65000"/>
                    <a:lumOff val="35000"/>
                  </a:schemeClr>
                </a:solidFill>
                <a:latin typeface="Agency FB" panose="020B0503020202020204" pitchFamily="34" charset="0"/>
              </a:rPr>
              <a:t>Stay sharp, who knows what lurks around the corner… </a:t>
            </a:r>
            <a:endParaRPr lang="en-AU" sz="1600" dirty="0">
              <a:solidFill>
                <a:schemeClr val="tx1">
                  <a:lumMod val="65000"/>
                  <a:lumOff val="35000"/>
                </a:schemeClr>
              </a:solidFill>
              <a:latin typeface="Agency FB" panose="020B0503020202020204" pitchFamily="34" charset="0"/>
            </a:endParaRPr>
          </a:p>
        </p:txBody>
      </p:sp>
      <p:pic>
        <p:nvPicPr>
          <p:cNvPr id="9" name="sm64_high_score.wav">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duotone>
              <a:prstClr val="black"/>
              <a:schemeClr val="accent2">
                <a:tint val="45000"/>
                <a:satMod val="400000"/>
              </a:schemeClr>
            </a:duotone>
          </a:blip>
          <a:stretch>
            <a:fillRect/>
          </a:stretch>
        </p:blipFill>
        <p:spPr>
          <a:xfrm>
            <a:off x="8388424" y="6232202"/>
            <a:ext cx="504056" cy="50405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4" name="TextBox 13"/>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4066424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1" fill="hold"/>
                                        <p:tgtEl>
                                          <p:spTgt spid="9"/>
                                        </p:tgtEl>
                                      </p:cBhvr>
                                    </p:cmd>
                                  </p:childTnLst>
                                </p:cTn>
                              </p:par>
                            </p:childTnLst>
                          </p:cTn>
                        </p:par>
                      </p:childTnLst>
                    </p:cTn>
                  </p:par>
                </p:childTnLst>
              </p:cTn>
              <p:nextCondLst>
                <p:cond evt="onClick" delay="0">
                  <p:tgtEl>
                    <p:spTgt spid="9"/>
                  </p:tgtEl>
                </p:cond>
              </p:nextCondLst>
            </p:seq>
            <p:audio>
              <p:cMediaNode vol="80000">
                <p:cTn id="7" fill="remove"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9922" y="836712"/>
            <a:ext cx="9144000" cy="2800767"/>
          </a:xfrm>
          <a:prstGeom prst="rect">
            <a:avLst/>
          </a:prstGeom>
          <a:noFill/>
        </p:spPr>
        <p:txBody>
          <a:bodyPr wrap="square" rtlCol="0">
            <a:spAutoFit/>
          </a:bodyPr>
          <a:lstStyle/>
          <a:p>
            <a:pPr algn="ctr"/>
            <a:r>
              <a:rPr lang="en-AU" sz="8800" b="1" dirty="0" smtClean="0">
                <a:solidFill>
                  <a:schemeClr val="bg1"/>
                </a:solidFill>
                <a:latin typeface="Agency FB" panose="020B0503020202020204" pitchFamily="34" charset="0"/>
              </a:rPr>
              <a:t>It begins with an invitation…</a:t>
            </a:r>
            <a:endParaRPr lang="en-AU" sz="8800" b="1" dirty="0">
              <a:solidFill>
                <a:schemeClr val="bg1"/>
              </a:solidFill>
              <a:latin typeface="Agency FB" panose="020B0503020202020204" pitchFamily="34" charset="0"/>
            </a:endParaRPr>
          </a:p>
        </p:txBody>
      </p:sp>
      <p:sp>
        <p:nvSpPr>
          <p:cNvPr id="6" name="TextBox 5"/>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3319769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9395" y="36252"/>
            <a:ext cx="5965210" cy="5965210"/>
          </a:xfrm>
          <a:prstGeom prst="rect">
            <a:avLst/>
          </a:prstGeom>
          <a:solidFill>
            <a:srgbClr val="FFFFFF">
              <a:shade val="85000"/>
            </a:srgbClr>
          </a:solidFill>
          <a:ln w="3175" cap="sq">
            <a:solidFill>
              <a:srgbClr val="FFCC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16166653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6" name="Picture 2" descr="C:\Users\reflaw\Downloads\door-2139535_192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71400"/>
            <a:ext cx="9144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2" name="Clock_Strikes_Twelve-Clock_Man-1976178740.mp3">
            <a:hlinkClick r:id="" action="ppaction://media"/>
          </p:cNvPr>
          <p:cNvPicPr>
            <a:picLocks noChangeAspect="1"/>
          </p:cNvPicPr>
          <p:nvPr>
            <a:audioFile r:link="rId2"/>
            <p:extLst>
              <p:ext uri="{DAA4B4D4-6D71-4841-9C94-3DE7FCFB9230}">
                <p14:media xmlns:p14="http://schemas.microsoft.com/office/powerpoint/2010/main" r:embed="rId3">
                  <p14:trim st="902.1368" end="13370.5918"/>
                  <p14:fade out="5000"/>
                </p14:media>
              </p:ext>
            </p:extLst>
          </p:nvPr>
        </p:nvPicPr>
        <p:blipFill>
          <a:blip r:embed="rId7">
            <a:biLevel thresh="75000"/>
          </a:blip>
          <a:stretch>
            <a:fillRect/>
          </a:stretch>
        </p:blipFill>
        <p:spPr>
          <a:xfrm>
            <a:off x="179512" y="5586509"/>
            <a:ext cx="304800" cy="304800"/>
          </a:xfrm>
          <a:prstGeom prst="rect">
            <a:avLst/>
          </a:prstGeom>
        </p:spPr>
      </p:pic>
      <p:sp>
        <p:nvSpPr>
          <p:cNvPr id="7" name="TextBox 6"/>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2481831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0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Scary_Demon_Haunting-Adam_Webb-97651262.mp3">
            <a:hlinkClick r:id="" action="ppaction://media"/>
          </p:cNvPr>
          <p:cNvPicPr>
            <a:picLocks noChangeAspect="1"/>
          </p:cNvPicPr>
          <p:nvPr>
            <a:audioFile r:link="rId2"/>
            <p:extLst>
              <p:ext uri="{DAA4B4D4-6D71-4841-9C94-3DE7FCFB9230}">
                <p14:media xmlns:p14="http://schemas.microsoft.com/office/powerpoint/2010/main" r:embed="rId3">
                  <p14:trim end="141638.625"/>
                  <p14:fade out="6750"/>
                </p14:media>
              </p:ext>
            </p:extLst>
          </p:nvPr>
        </p:nvPicPr>
        <p:blipFill>
          <a:blip r:embed="rId6">
            <a:biLevel thresh="75000"/>
          </a:blip>
          <a:stretch>
            <a:fillRect/>
          </a:stretch>
        </p:blipFill>
        <p:spPr>
          <a:xfrm>
            <a:off x="107504" y="5550768"/>
            <a:ext cx="360040" cy="360040"/>
          </a:xfrm>
          <a:prstGeom prst="rect">
            <a:avLst/>
          </a:prstGeom>
        </p:spPr>
      </p:pic>
      <p:sp>
        <p:nvSpPr>
          <p:cNvPr id="7" name="TextBox 6"/>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5068435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65" fill="hold"/>
                                        <p:tgtEl>
                                          <p:spTgt spid="2"/>
                                        </p:tgtEl>
                                      </p:cBhvr>
                                    </p:cmd>
                                  </p:childTnLst>
                                </p:cTn>
                              </p:par>
                            </p:childTnLst>
                          </p:cTn>
                        </p:par>
                      </p:childTnLst>
                    </p:cTn>
                  </p:par>
                </p:childTnLst>
              </p:cTn>
              <p:nextCondLst>
                <p:cond evt="onClick" delay="0">
                  <p:tgtEl>
                    <p:spTgt spid="2"/>
                  </p:tgtEl>
                </p:cond>
              </p:nextCondLst>
            </p:seq>
            <p:audio>
              <p:cMediaNode vol="2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ig Bang, Explosion, Pop, Fireball, Fire, Bra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22608"/>
            <a:ext cx="9144000" cy="645795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6" name="Picture 2" descr="\\qut.edu.au\Documents\StaffHome\staffgroupO$\osullia\Documents\Personal\NLS8 Proposal\devil-38148_1280.png"/>
          <p:cNvPicPr>
            <a:picLocks noChangeAspect="1" noChangeArrowheads="1"/>
          </p:cNvPicPr>
          <p:nvPr/>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548680"/>
            <a:ext cx="8967417" cy="4707894"/>
          </a:xfrm>
          <a:prstGeom prst="rect">
            <a:avLst/>
          </a:prstGeom>
          <a:noFill/>
          <a:extLst>
            <a:ext uri="{909E8E84-426E-40DD-AFC4-6F175D3DCCD1}">
              <a14:hiddenFill xmlns:a14="http://schemas.microsoft.com/office/drawing/2010/main">
                <a:solidFill>
                  <a:srgbClr val="FFFFFF"/>
                </a:solidFill>
              </a14:hiddenFill>
            </a:ext>
          </a:extLst>
        </p:spPr>
      </p:pic>
      <p:pic>
        <p:nvPicPr>
          <p:cNvPr id="3" name="Evil_laugh_Male_9-Himan-1598312646.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biLevel thresh="75000"/>
          </a:blip>
          <a:stretch>
            <a:fillRect/>
          </a:stretch>
        </p:blipFill>
        <p:spPr>
          <a:xfrm>
            <a:off x="107504" y="5661248"/>
            <a:ext cx="360040" cy="360040"/>
          </a:xfrm>
          <a:prstGeom prst="rect">
            <a:avLst/>
          </a:prstGeom>
        </p:spPr>
      </p:pic>
      <p:sp>
        <p:nvSpPr>
          <p:cNvPr id="7" name="TextBox 6"/>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33258208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Scary_Demon_Haunting-Adam_Webb-97651262.mp3">
            <a:hlinkClick r:id="" action="ppaction://media"/>
          </p:cNvPr>
          <p:cNvPicPr>
            <a:picLocks noChangeAspect="1"/>
          </p:cNvPicPr>
          <p:nvPr>
            <a:audioFile r:link="rId2"/>
            <p:extLst>
              <p:ext uri="{DAA4B4D4-6D71-4841-9C94-3DE7FCFB9230}">
                <p14:media xmlns:p14="http://schemas.microsoft.com/office/powerpoint/2010/main" r:embed="rId3">
                  <p14:trim st="20551" end="122370.625"/>
                  <p14:fade in="2000" out="2250"/>
                </p14:media>
              </p:ext>
            </p:extLst>
          </p:nvPr>
        </p:nvPicPr>
        <p:blipFill>
          <a:blip r:embed="rId8">
            <a:biLevel thresh="75000"/>
          </a:blip>
          <a:stretch>
            <a:fillRect/>
          </a:stretch>
        </p:blipFill>
        <p:spPr>
          <a:xfrm>
            <a:off x="107504" y="5550768"/>
            <a:ext cx="360040" cy="360040"/>
          </a:xfrm>
          <a:prstGeom prst="rect">
            <a:avLst/>
          </a:prstGeom>
        </p:spPr>
      </p:pic>
      <p:pic>
        <p:nvPicPr>
          <p:cNvPr id="6" name="sm64_high_score.wav">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duotone>
              <a:prstClr val="black"/>
              <a:schemeClr val="accent2">
                <a:tint val="45000"/>
                <a:satMod val="400000"/>
              </a:schemeClr>
            </a:duotone>
          </a:blip>
          <a:stretch>
            <a:fillRect/>
          </a:stretch>
        </p:blipFill>
        <p:spPr>
          <a:xfrm>
            <a:off x="8477376" y="6232202"/>
            <a:ext cx="504056" cy="504056"/>
          </a:xfrm>
          <a:prstGeom prst="rect">
            <a:avLst/>
          </a:prstGeom>
        </p:spPr>
      </p:pic>
      <p:sp>
        <p:nvSpPr>
          <p:cNvPr id="7" name="TextBox 6"/>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23522130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1"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182" fill="hold"/>
                                        <p:tgtEl>
                                          <p:spTgt spid="2"/>
                                        </p:tgtEl>
                                      </p:cBhvr>
                                    </p:cmd>
                                  </p:childTnLst>
                                </p:cTn>
                              </p:par>
                            </p:childTnLst>
                          </p:cTn>
                        </p:par>
                      </p:childTnLst>
                    </p:cTn>
                  </p:par>
                </p:childTnLst>
              </p:cTn>
              <p:nextCondLst>
                <p:cond evt="onClick" delay="0">
                  <p:tgtEl>
                    <p:spTgt spid="2"/>
                  </p:tgtEl>
                </p:cond>
              </p:nextCondLst>
            </p:seq>
            <p:audio>
              <p:cMediaNode vol="9434">
                <p:cTn id="13"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050" name="Picture 2" descr="Old Books, Book, Old, Library, Education, Arch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4714"/>
            <a:ext cx="9144000" cy="60960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555776" y="6130287"/>
            <a:ext cx="4032448" cy="584775"/>
          </a:xfrm>
          <a:prstGeom prst="rect">
            <a:avLst/>
          </a:prstGeom>
          <a:noFill/>
        </p:spPr>
        <p:txBody>
          <a:bodyPr wrap="square" rtlCol="0">
            <a:spAutoFit/>
          </a:bodyPr>
          <a:lstStyle/>
          <a:p>
            <a:pPr algn="ctr"/>
            <a:r>
              <a:rPr lang="en-AU" sz="3200" b="1" dirty="0" smtClean="0">
                <a:latin typeface="Agency FB" panose="020B0503020202020204" pitchFamily="34" charset="0"/>
              </a:rPr>
              <a:t>#</a:t>
            </a:r>
            <a:r>
              <a:rPr lang="en-AU" sz="3200" b="1" dirty="0" err="1" smtClean="0">
                <a:latin typeface="Agency FB" panose="020B0503020202020204" pitchFamily="34" charset="0"/>
              </a:rPr>
              <a:t>librariansanddragons</a:t>
            </a:r>
            <a:endParaRPr lang="en-AU" sz="3200" b="1" dirty="0">
              <a:latin typeface="Agency FB" panose="020B0503020202020204" pitchFamily="34" charset="0"/>
            </a:endParaRPr>
          </a:p>
        </p:txBody>
      </p:sp>
    </p:spTree>
    <p:extLst>
      <p:ext uri="{BB962C8B-B14F-4D97-AF65-F5344CB8AC3E}">
        <p14:creationId xmlns:p14="http://schemas.microsoft.com/office/powerpoint/2010/main" val="5068435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043601">
            <a:off x="1050664" y="3059736"/>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992761">
            <a:off x="-917872" y="-1037420"/>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847302">
            <a:off x="6754671" y="1675994"/>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832646">
            <a:off x="5385837" y="-164341"/>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847302">
            <a:off x="-518137" y="1341628"/>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355476">
            <a:off x="1622438" y="-430182"/>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847302">
            <a:off x="2506198" y="965712"/>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59149">
            <a:off x="4665758" y="1658227"/>
            <a:ext cx="3010221" cy="451564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74350" y="-142265"/>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osullia\Downloads\L&amp;D Catalogue Car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39825">
            <a:off x="5987449" y="-668707"/>
            <a:ext cx="3010221" cy="4515645"/>
          </a:xfrm>
          <a:prstGeom prst="rect">
            <a:avLst/>
          </a:prstGeom>
          <a:noFill/>
          <a:extLst>
            <a:ext uri="{909E8E84-426E-40DD-AFC4-6F175D3DCCD1}">
              <a14:hiddenFill xmlns:a14="http://schemas.microsoft.com/office/drawing/2010/main">
                <a:solidFill>
                  <a:srgbClr val="FFFFFF"/>
                </a:solidFill>
              </a14:hiddenFill>
            </a:ext>
          </a:extLst>
        </p:spPr>
      </p:pic>
      <p:pic>
        <p:nvPicPr>
          <p:cNvPr id="16" name="sm64_high_score.wav">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duotone>
              <a:prstClr val="black"/>
              <a:schemeClr val="accent2">
                <a:tint val="45000"/>
                <a:satMod val="400000"/>
              </a:schemeClr>
            </a:duotone>
          </a:blip>
          <a:stretch>
            <a:fillRect/>
          </a:stretch>
        </p:blipFill>
        <p:spPr>
          <a:xfrm>
            <a:off x="8477376" y="6232202"/>
            <a:ext cx="504056" cy="504056"/>
          </a:xfrm>
          <a:prstGeom prst="rect">
            <a:avLst/>
          </a:prstGeom>
        </p:spPr>
      </p:pic>
      <p:sp>
        <p:nvSpPr>
          <p:cNvPr id="18" name="TextBox 17"/>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10336201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1" fill="hold"/>
                                        <p:tgtEl>
                                          <p:spTgt spid="16"/>
                                        </p:tgtEl>
                                      </p:cBhvr>
                                    </p:cmd>
                                  </p:childTnLst>
                                </p:cTn>
                              </p:par>
                            </p:childTnLst>
                          </p:cTn>
                        </p:par>
                      </p:childTnLst>
                    </p:cTn>
                  </p:par>
                </p:childTnLst>
              </p:cTn>
              <p:nextCondLst>
                <p:cond evt="onClick" delay="0">
                  <p:tgtEl>
                    <p:spTgt spid="16"/>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074" name="Picture 2" descr="Elevator, Lift, Architecture, Office, Building, Floor"/>
          <p:cNvPicPr>
            <a:picLocks noChangeAspect="1" noChangeArrowheads="1"/>
          </p:cNvPicPr>
          <p:nvPr/>
        </p:nvPicPr>
        <p:blipFill rotWithShape="1">
          <a:blip r:embed="rId6">
            <a:extLst>
              <a:ext uri="{28A0092B-C50C-407E-A947-70E740481C1C}">
                <a14:useLocalDpi xmlns:a14="http://schemas.microsoft.com/office/drawing/2010/main" val="0"/>
              </a:ext>
            </a:extLst>
          </a:blip>
          <a:srcRect l="11222" t="23499" r="13797" b="-1"/>
          <a:stretch/>
        </p:blipFill>
        <p:spPr bwMode="auto">
          <a:xfrm>
            <a:off x="0" y="-42770"/>
            <a:ext cx="9144000" cy="606405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42770"/>
            <a:ext cx="9144000" cy="6064058"/>
          </a:xfrm>
          <a:prstGeom prst="rect">
            <a:avLst/>
          </a:prstGeom>
          <a:solidFill>
            <a:srgbClr val="000000">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sm64_high_score.wav">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duotone>
              <a:prstClr val="black"/>
              <a:schemeClr val="accent2">
                <a:tint val="45000"/>
                <a:satMod val="400000"/>
              </a:schemeClr>
            </a:duotone>
          </a:blip>
          <a:stretch>
            <a:fillRect/>
          </a:stretch>
        </p:blipFill>
        <p:spPr>
          <a:xfrm>
            <a:off x="8477376" y="6232202"/>
            <a:ext cx="504056" cy="504056"/>
          </a:xfrm>
          <a:prstGeom prst="rect">
            <a:avLst/>
          </a:prstGeom>
        </p:spPr>
      </p:pic>
      <p:pic>
        <p:nvPicPr>
          <p:cNvPr id="3" name="Picture 2"/>
          <p:cNvPicPr>
            <a:picLocks noChangeAspect="1"/>
          </p:cNvPicPr>
          <p:nvPr/>
        </p:nvPicPr>
        <p:blipFill>
          <a:blip r:embed="rId8"/>
          <a:stretch>
            <a:fillRect/>
          </a:stretch>
        </p:blipFill>
        <p:spPr>
          <a:xfrm>
            <a:off x="0" y="2276872"/>
            <a:ext cx="9125557" cy="1625781"/>
          </a:xfrm>
          <a:prstGeom prst="rect">
            <a:avLst/>
          </a:prstGeom>
        </p:spPr>
      </p:pic>
      <p:sp>
        <p:nvSpPr>
          <p:cNvPr id="9" name="TextBox 8"/>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5068435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1"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475" y="3292670"/>
            <a:ext cx="4675981" cy="2623796"/>
          </a:xfrm>
          <a:prstGeom prst="rect">
            <a:avLst/>
          </a:prstGeom>
          <a:ln>
            <a:noFill/>
          </a:ln>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2356566"/>
            <a:ext cx="4675981" cy="2623796"/>
          </a:xfrm>
          <a:prstGeom prst="rect">
            <a:avLst/>
          </a:prstGeom>
          <a:ln>
            <a:noFill/>
          </a:ln>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4411" y="797517"/>
            <a:ext cx="4675981" cy="2623796"/>
          </a:xfrm>
          <a:prstGeom prst="rect">
            <a:avLst/>
          </a:prstGeom>
          <a:ln>
            <a:noFill/>
          </a:ln>
        </p:spPr>
      </p:pic>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552" y="7686"/>
            <a:ext cx="4675981" cy="2623796"/>
          </a:xfrm>
          <a:prstGeom prst="rect">
            <a:avLst/>
          </a:prstGeom>
          <a:ln>
            <a:noFill/>
          </a:ln>
        </p:spPr>
      </p:pic>
      <p:pic>
        <p:nvPicPr>
          <p:cNvPr id="9" name="sm64_high_score.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2">
                <a:tint val="45000"/>
                <a:satMod val="400000"/>
              </a:schemeClr>
            </a:duotone>
          </a:blip>
          <a:stretch>
            <a:fillRect/>
          </a:stretch>
        </p:blipFill>
        <p:spPr>
          <a:xfrm>
            <a:off x="8477376" y="6232202"/>
            <a:ext cx="504056" cy="504056"/>
          </a:xfrm>
          <a:prstGeom prst="rect">
            <a:avLst/>
          </a:prstGeom>
        </p:spPr>
      </p:pic>
      <p:sp>
        <p:nvSpPr>
          <p:cNvPr id="10" name="TextBox 9"/>
          <p:cNvSpPr txBox="1"/>
          <p:nvPr/>
        </p:nvSpPr>
        <p:spPr>
          <a:xfrm>
            <a:off x="2555776" y="6130287"/>
            <a:ext cx="4032448" cy="584775"/>
          </a:xfrm>
          <a:prstGeom prst="rect">
            <a:avLst/>
          </a:prstGeom>
          <a:noFill/>
        </p:spPr>
        <p:txBody>
          <a:bodyPr wrap="square" rtlCol="0">
            <a:spAutoFit/>
          </a:bodyPr>
          <a:lstStyle/>
          <a:p>
            <a:pPr algn="ctr"/>
            <a:r>
              <a:rPr lang="en-AU" sz="3200" b="1" dirty="0" smtClean="0">
                <a:latin typeface="Agency FB" panose="020B0503020202020204" pitchFamily="34" charset="0"/>
              </a:rPr>
              <a:t>#</a:t>
            </a:r>
            <a:r>
              <a:rPr lang="en-AU" sz="3200" b="1" dirty="0" err="1" smtClean="0">
                <a:latin typeface="Agency FB" panose="020B0503020202020204" pitchFamily="34" charset="0"/>
              </a:rPr>
              <a:t>librariansanddragons</a:t>
            </a:r>
            <a:endParaRPr lang="en-AU" sz="3200" b="1" dirty="0">
              <a:latin typeface="Agency FB" panose="020B0503020202020204" pitchFamily="34" charset="0"/>
            </a:endParaRPr>
          </a:p>
        </p:txBody>
      </p:sp>
    </p:spTree>
    <p:extLst>
      <p:ext uri="{BB962C8B-B14F-4D97-AF65-F5344CB8AC3E}">
        <p14:creationId xmlns:p14="http://schemas.microsoft.com/office/powerpoint/2010/main" val="5068435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1"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sm64_high_score.wav">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duotone>
              <a:prstClr val="black"/>
              <a:schemeClr val="accent2">
                <a:tint val="45000"/>
                <a:satMod val="400000"/>
              </a:schemeClr>
            </a:duotone>
          </a:blip>
          <a:stretch>
            <a:fillRect/>
          </a:stretch>
        </p:blipFill>
        <p:spPr>
          <a:xfrm>
            <a:off x="8477376" y="6232202"/>
            <a:ext cx="504056" cy="504056"/>
          </a:xfrm>
          <a:prstGeom prst="rect">
            <a:avLst/>
          </a:prstGeom>
        </p:spPr>
      </p:pic>
      <p:pic>
        <p:nvPicPr>
          <p:cNvPr id="1026" name="Picture 2" descr="Animal, Beast, Creature, Dragon, Drake, Fictional"/>
          <p:cNvPicPr>
            <a:picLocks noChangeAspect="1" noChangeArrowheads="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3810356"/>
            <a:ext cx="2672496" cy="22322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imal, Beast, Creature, Dragon, Drake, Fictional"/>
          <p:cNvPicPr>
            <a:picLocks noChangeAspect="1" noChangeArrowheads="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145862" y="3609020"/>
            <a:ext cx="2707101" cy="24122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nimal, Beast, Creature, Dragon, Dragons, Drake"/>
          <p:cNvPicPr>
            <a:picLocks noChangeAspect="1" noChangeArrowheads="1"/>
          </p:cNvPicPr>
          <p:nvPr/>
        </p:nvPicPr>
        <p:blipFill>
          <a:blip r:embed="rId9"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85763" y="3440807"/>
            <a:ext cx="2873778" cy="24750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9271" y="422619"/>
            <a:ext cx="8745459" cy="769441"/>
          </a:xfrm>
          <a:prstGeom prst="rect">
            <a:avLst/>
          </a:prstGeom>
          <a:noFill/>
        </p:spPr>
        <p:txBody>
          <a:bodyPr wrap="square" rtlCol="0">
            <a:spAutoFit/>
          </a:bodyPr>
          <a:lstStyle/>
          <a:p>
            <a:pPr algn="ctr"/>
            <a:r>
              <a:rPr lang="en-AU" sz="4400" dirty="0" smtClean="0">
                <a:latin typeface="AA Typewriter" pitchFamily="2" charset="0"/>
                <a:ea typeface="AA Typewriter" pitchFamily="2" charset="0"/>
              </a:rPr>
              <a:t>Annual Library Budget $100.00</a:t>
            </a:r>
            <a:endParaRPr lang="en-US" sz="4400" dirty="0">
              <a:latin typeface="AA Typewriter" pitchFamily="2" charset="0"/>
              <a:ea typeface="AA Typewriter" pitchFamily="2" charset="0"/>
            </a:endParaRPr>
          </a:p>
        </p:txBody>
      </p:sp>
      <p:sp>
        <p:nvSpPr>
          <p:cNvPr id="4" name="TextBox 3"/>
          <p:cNvSpPr txBox="1"/>
          <p:nvPr/>
        </p:nvSpPr>
        <p:spPr>
          <a:xfrm>
            <a:off x="187712" y="1600321"/>
            <a:ext cx="2592288" cy="1169551"/>
          </a:xfrm>
          <a:prstGeom prst="rect">
            <a:avLst/>
          </a:prstGeom>
          <a:noFill/>
          <a:ln>
            <a:solidFill>
              <a:schemeClr val="bg1"/>
            </a:solidFill>
          </a:ln>
        </p:spPr>
        <p:txBody>
          <a:bodyPr wrap="square" rtlCol="0">
            <a:spAutoFit/>
          </a:bodyPr>
          <a:lstStyle/>
          <a:p>
            <a:pPr algn="ctr"/>
            <a:r>
              <a:rPr lang="en-AU" sz="1400" b="1" dirty="0">
                <a:latin typeface="abeatbyKai" panose="00000400000000000000" pitchFamily="2" charset="0"/>
                <a:ea typeface="123Marker" panose="02000603000000000000" pitchFamily="2" charset="0"/>
              </a:rPr>
              <a:t>Baby Rhyme Time </a:t>
            </a:r>
            <a:r>
              <a:rPr lang="en-AU" sz="1400" b="1" dirty="0" smtClean="0">
                <a:latin typeface="abeatbyKai" panose="00000400000000000000" pitchFamily="2" charset="0"/>
                <a:ea typeface="123Marker" panose="02000603000000000000" pitchFamily="2" charset="0"/>
              </a:rPr>
              <a:t>100</a:t>
            </a:r>
            <a:r>
              <a:rPr lang="en-AU" sz="1400" b="1" baseline="30000" dirty="0" smtClean="0">
                <a:latin typeface="abeatbyKai" panose="00000400000000000000" pitchFamily="2" charset="0"/>
                <a:ea typeface="123Marker" panose="02000603000000000000" pitchFamily="2" charset="0"/>
              </a:rPr>
              <a:t>th</a:t>
            </a:r>
            <a:r>
              <a:rPr lang="en-AU" sz="1400" b="1" dirty="0" smtClean="0">
                <a:latin typeface="abeatbyKai" panose="00000400000000000000" pitchFamily="2" charset="0"/>
                <a:ea typeface="123Marker" panose="02000603000000000000" pitchFamily="2" charset="0"/>
              </a:rPr>
              <a:t> Anniversary Extravaganza! </a:t>
            </a:r>
          </a:p>
          <a:p>
            <a:pPr algn="ctr"/>
            <a:r>
              <a:rPr lang="en-AU" sz="1400" dirty="0" smtClean="0">
                <a:latin typeface="abeatbyKai" panose="00000400000000000000" pitchFamily="2" charset="0"/>
                <a:ea typeface="123Marker" panose="02000603000000000000" pitchFamily="2" charset="0"/>
              </a:rPr>
              <a:t>We must support baby vampire &amp; zombie literacy!</a:t>
            </a:r>
          </a:p>
          <a:p>
            <a:pPr algn="ctr"/>
            <a:r>
              <a:rPr lang="en-AU" sz="1400" b="1" dirty="0" smtClean="0">
                <a:latin typeface="abeatbyKai" panose="00000400000000000000" pitchFamily="2" charset="0"/>
                <a:ea typeface="123Marker" panose="02000603000000000000" pitchFamily="2" charset="0"/>
              </a:rPr>
              <a:t>($60)</a:t>
            </a:r>
            <a:endParaRPr lang="en-US" sz="1400" b="1" dirty="0">
              <a:latin typeface="abeatbyKai" panose="00000400000000000000" pitchFamily="2" charset="0"/>
              <a:ea typeface="123Marker" panose="02000603000000000000" pitchFamily="2" charset="0"/>
            </a:endParaRPr>
          </a:p>
        </p:txBody>
      </p:sp>
      <p:sp>
        <p:nvSpPr>
          <p:cNvPr id="11" name="TextBox 10"/>
          <p:cNvSpPr txBox="1"/>
          <p:nvPr/>
        </p:nvSpPr>
        <p:spPr>
          <a:xfrm>
            <a:off x="3311860" y="1978882"/>
            <a:ext cx="2520280" cy="738664"/>
          </a:xfrm>
          <a:prstGeom prst="rect">
            <a:avLst/>
          </a:prstGeom>
          <a:noFill/>
          <a:ln>
            <a:solidFill>
              <a:schemeClr val="bg1"/>
            </a:solidFill>
          </a:ln>
        </p:spPr>
        <p:txBody>
          <a:bodyPr wrap="square" rtlCol="0">
            <a:spAutoFit/>
          </a:bodyPr>
          <a:lstStyle>
            <a:defPPr>
              <a:defRPr lang="en-US"/>
            </a:defPPr>
            <a:lvl1pPr algn="ctr">
              <a:defRPr sz="1600" b="1">
                <a:latin typeface="abeatbyKai" panose="00000400000000000000" pitchFamily="2" charset="0"/>
                <a:ea typeface="123Marker" panose="02000603000000000000" pitchFamily="2" charset="0"/>
              </a:defRPr>
            </a:lvl1pPr>
          </a:lstStyle>
          <a:p>
            <a:r>
              <a:rPr lang="en-AU" sz="1400" dirty="0"/>
              <a:t>Computer Skills for Dogs </a:t>
            </a:r>
          </a:p>
          <a:p>
            <a:r>
              <a:rPr lang="en-AU" sz="1400" b="0" dirty="0"/>
              <a:t>Canine digital literacy is of utmost importance! </a:t>
            </a:r>
            <a:r>
              <a:rPr lang="en-AU" sz="1400" dirty="0"/>
              <a:t>($50)</a:t>
            </a:r>
          </a:p>
        </p:txBody>
      </p:sp>
      <p:sp>
        <p:nvSpPr>
          <p:cNvPr id="12" name="TextBox 11"/>
          <p:cNvSpPr txBox="1"/>
          <p:nvPr/>
        </p:nvSpPr>
        <p:spPr>
          <a:xfrm>
            <a:off x="6408144" y="1600321"/>
            <a:ext cx="2592288" cy="1600438"/>
          </a:xfrm>
          <a:prstGeom prst="rect">
            <a:avLst/>
          </a:prstGeom>
          <a:noFill/>
          <a:ln>
            <a:solidFill>
              <a:schemeClr val="bg1"/>
            </a:solidFill>
          </a:ln>
        </p:spPr>
        <p:txBody>
          <a:bodyPr wrap="square" rtlCol="0">
            <a:spAutoFit/>
          </a:bodyPr>
          <a:lstStyle/>
          <a:p>
            <a:pPr algn="ctr"/>
            <a:r>
              <a:rPr lang="en-AU" sz="1400" b="1" dirty="0" smtClean="0">
                <a:latin typeface="abeatbyKai" panose="00000400000000000000" pitchFamily="2" charset="0"/>
                <a:ea typeface="123Marker" panose="02000603000000000000" pitchFamily="2" charset="0"/>
              </a:rPr>
              <a:t>Purchasing the </a:t>
            </a:r>
            <a:r>
              <a:rPr lang="en-AU" sz="1400" b="1" dirty="0" err="1" smtClean="0">
                <a:latin typeface="abeatbyKai" panose="00000400000000000000" pitchFamily="2" charset="0"/>
                <a:ea typeface="123Marker" panose="02000603000000000000" pitchFamily="2" charset="0"/>
              </a:rPr>
              <a:t>Spooktacular</a:t>
            </a:r>
            <a:r>
              <a:rPr lang="en-AU" sz="1400" b="1" dirty="0" smtClean="0">
                <a:latin typeface="abeatbyKai" panose="00000400000000000000" pitchFamily="2" charset="0"/>
                <a:ea typeface="123Marker" panose="02000603000000000000" pitchFamily="2" charset="0"/>
              </a:rPr>
              <a:t> book collection </a:t>
            </a:r>
          </a:p>
          <a:p>
            <a:pPr algn="ctr"/>
            <a:r>
              <a:rPr lang="en-AU" sz="1400" dirty="0" smtClean="0">
                <a:latin typeface="abeatbyKai" panose="00000400000000000000" pitchFamily="2" charset="0"/>
                <a:ea typeface="123Marker" panose="02000603000000000000" pitchFamily="2" charset="0"/>
              </a:rPr>
              <a:t>How else can society progress without spooky books? </a:t>
            </a:r>
            <a:r>
              <a:rPr lang="en-AU" sz="1400" b="1" dirty="0" smtClean="0">
                <a:latin typeface="abeatbyKai" panose="00000400000000000000" pitchFamily="2" charset="0"/>
                <a:ea typeface="123Marker" panose="02000603000000000000" pitchFamily="2" charset="0"/>
              </a:rPr>
              <a:t>($40)</a:t>
            </a:r>
          </a:p>
          <a:p>
            <a:pPr algn="ctr"/>
            <a:endParaRPr lang="en-US" sz="1400" b="1" dirty="0">
              <a:latin typeface="abeatbyKai" panose="00000400000000000000" pitchFamily="2" charset="0"/>
              <a:ea typeface="123Marker" panose="02000603000000000000" pitchFamily="2" charset="0"/>
            </a:endParaRPr>
          </a:p>
        </p:txBody>
      </p:sp>
      <p:sp>
        <p:nvSpPr>
          <p:cNvPr id="14" name="TextBox 13"/>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50684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471" fill="hold"/>
                                        <p:tgtEl>
                                          <p:spTgt spid="6"/>
                                        </p:tgtEl>
                                      </p:cBhvr>
                                    </p:cmd>
                                  </p:childTnLst>
                                </p:cTn>
                              </p:par>
                            </p:childTnLst>
                          </p:cTn>
                        </p:par>
                      </p:childTnLst>
                    </p:cTn>
                  </p:par>
                </p:childTnLst>
              </p:cTn>
              <p:nextCondLst>
                <p:cond evt="onClick" delay="0">
                  <p:tgtEl>
                    <p:spTgt spid="6"/>
                  </p:tgtEl>
                </p:cond>
              </p:nextCondLst>
            </p:seq>
            <p:audio>
              <p:cMediaNode vol="80000">
                <p:cTn id="18" fill="hold" display="0">
                  <p:stCondLst>
                    <p:cond delay="indefinite"/>
                  </p:stCondLst>
                  <p:endCondLst>
                    <p:cond evt="onStopAudio" delay="0">
                      <p:tgtEl>
                        <p:sldTgt/>
                      </p:tgtEl>
                    </p:cond>
                  </p:endCondLst>
                </p:cTn>
                <p:tgtEl>
                  <p:spTgt spid="6"/>
                </p:tgtEl>
              </p:cMediaNode>
            </p:audio>
          </p:childTnLst>
        </p:cTn>
      </p:par>
    </p:tnLst>
    <p:bldLst>
      <p:bldP spid="3" grpId="0"/>
      <p:bldP spid="4"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074" name="Picture 2" descr="C:\Users\osullia\Downloads\stairs-819372_19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200" y="14361"/>
            <a:ext cx="7979599" cy="59805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26696579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100" name="Picture 4" descr="Smoke, Pattern, Colorful, Texture, Fire, Smoki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750988"/>
            <a:ext cx="9144000" cy="677227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ame Asset Call, Halloween, Monster, Mythologica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1720" y="116632"/>
            <a:ext cx="5040559" cy="5825366"/>
          </a:xfrm>
          <a:prstGeom prst="rect">
            <a:avLst/>
          </a:prstGeom>
          <a:noFill/>
          <a:extLst>
            <a:ext uri="{909E8E84-426E-40DD-AFC4-6F175D3DCCD1}">
              <a14:hiddenFill xmlns:a14="http://schemas.microsoft.com/office/drawing/2010/main">
                <a:solidFill>
                  <a:srgbClr val="FFFFFF"/>
                </a:solidFill>
              </a14:hiddenFill>
            </a:ext>
          </a:extLst>
        </p:spPr>
      </p:pic>
      <p:pic>
        <p:nvPicPr>
          <p:cNvPr id="2" name="Zombie_Horde-Mike_Koenig-1926300541.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duotone>
              <a:schemeClr val="accent3">
                <a:shade val="45000"/>
                <a:satMod val="135000"/>
              </a:schemeClr>
              <a:prstClr val="white"/>
            </a:duotone>
          </a:blip>
          <a:stretch>
            <a:fillRect/>
          </a:stretch>
        </p:blipFill>
        <p:spPr>
          <a:xfrm>
            <a:off x="107504" y="5661248"/>
            <a:ext cx="353382" cy="353382"/>
          </a:xfrm>
          <a:prstGeom prst="rect">
            <a:avLst/>
          </a:prstGeom>
        </p:spPr>
      </p:pic>
      <p:pic>
        <p:nvPicPr>
          <p:cNvPr id="8" name="sm64_high_score.wav">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0">
            <a:duotone>
              <a:prstClr val="black"/>
              <a:schemeClr val="accent2">
                <a:tint val="45000"/>
                <a:satMod val="400000"/>
              </a:schemeClr>
            </a:duotone>
          </a:blip>
          <a:stretch>
            <a:fillRect/>
          </a:stretch>
        </p:blipFill>
        <p:spPr>
          <a:xfrm>
            <a:off x="8477376" y="6232202"/>
            <a:ext cx="504056" cy="504056"/>
          </a:xfrm>
          <a:prstGeom prst="rect">
            <a:avLst/>
          </a:prstGeom>
        </p:spPr>
      </p:pic>
      <p:sp>
        <p:nvSpPr>
          <p:cNvPr id="10" name="TextBox 9"/>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266965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2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576">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471"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ig Bang, Explosion, Pop, Fireball, Fire, Bra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22608"/>
            <a:ext cx="9144000" cy="645795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6" name="Picture 2" descr="\\qut.edu.au\Documents\StaffHome\staffgroupO$\osullia\Documents\Personal\NLS8 Proposal\devil-38148_1280.png"/>
          <p:cNvPicPr>
            <a:picLocks noChangeAspect="1" noChangeArrowheads="1"/>
          </p:cNvPicPr>
          <p:nvPr/>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548680"/>
            <a:ext cx="8967417" cy="4707894"/>
          </a:xfrm>
          <a:prstGeom prst="rect">
            <a:avLst/>
          </a:prstGeom>
          <a:noFill/>
          <a:extLst>
            <a:ext uri="{909E8E84-426E-40DD-AFC4-6F175D3DCCD1}">
              <a14:hiddenFill xmlns:a14="http://schemas.microsoft.com/office/drawing/2010/main">
                <a:solidFill>
                  <a:srgbClr val="FFFFFF"/>
                </a:solidFill>
              </a14:hiddenFill>
            </a:ext>
          </a:extLst>
        </p:spPr>
      </p:pic>
      <p:pic>
        <p:nvPicPr>
          <p:cNvPr id="3" name="Evil_laugh_Male_9-Himan-1598312646.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biLevel thresh="75000"/>
          </a:blip>
          <a:stretch>
            <a:fillRect/>
          </a:stretch>
        </p:blipFill>
        <p:spPr>
          <a:xfrm>
            <a:off x="107504" y="5661248"/>
            <a:ext cx="360040" cy="360040"/>
          </a:xfrm>
          <a:prstGeom prst="rect">
            <a:avLst/>
          </a:prstGeom>
        </p:spPr>
      </p:pic>
      <p:sp>
        <p:nvSpPr>
          <p:cNvPr id="7" name="TextBox 6"/>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9477039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3820" y="2064540"/>
            <a:ext cx="3217960" cy="4344246"/>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5926040" cy="6110460"/>
          </a:xfrm>
          <a:prstGeom prst="rect">
            <a:avLst/>
          </a:prstGeom>
        </p:spPr>
      </p:pic>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bensound-happyrock.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biLevel thresh="25000"/>
          </a:blip>
          <a:stretch>
            <a:fillRect/>
          </a:stretch>
        </p:blipFill>
        <p:spPr>
          <a:xfrm>
            <a:off x="107504" y="5716488"/>
            <a:ext cx="304800" cy="304800"/>
          </a:xfrm>
          <a:prstGeom prst="rect">
            <a:avLst/>
          </a:prstGeom>
        </p:spPr>
      </p:pic>
      <p:pic>
        <p:nvPicPr>
          <p:cNvPr id="9" name="sm64_high_score.wav">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1">
            <a:duotone>
              <a:prstClr val="black"/>
              <a:schemeClr val="accent2">
                <a:tint val="45000"/>
                <a:satMod val="400000"/>
              </a:schemeClr>
            </a:duotone>
          </a:blip>
          <a:stretch>
            <a:fillRect/>
          </a:stretch>
        </p:blipFill>
        <p:spPr>
          <a:xfrm>
            <a:off x="8477376" y="6232202"/>
            <a:ext cx="504056" cy="504056"/>
          </a:xfrm>
          <a:prstGeom prst="rect">
            <a:avLst/>
          </a:prstGeom>
        </p:spPr>
      </p:pic>
      <p:pic>
        <p:nvPicPr>
          <p:cNvPr id="11" name="Picture 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36096" y="7235"/>
            <a:ext cx="3705684" cy="2289156"/>
          </a:xfrm>
          <a:prstGeom prst="rect">
            <a:avLst/>
          </a:prstGeom>
        </p:spPr>
      </p:pic>
      <p:sp>
        <p:nvSpPr>
          <p:cNvPr id="13" name="TextBox 12"/>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266965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4545">
                <p:cTn id="7" repeatCount="indefinite"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471"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1261" y="2204864"/>
            <a:ext cx="9144000" cy="1446550"/>
          </a:xfrm>
          <a:prstGeom prst="rect">
            <a:avLst/>
          </a:prstGeom>
          <a:noFill/>
        </p:spPr>
        <p:txBody>
          <a:bodyPr wrap="square" rtlCol="0">
            <a:spAutoFit/>
          </a:bodyPr>
          <a:lstStyle/>
          <a:p>
            <a:pPr algn="ctr"/>
            <a:r>
              <a:rPr lang="en-AU" sz="8800" b="1" dirty="0" smtClean="0">
                <a:solidFill>
                  <a:schemeClr val="accent3">
                    <a:lumMod val="60000"/>
                    <a:lumOff val="40000"/>
                  </a:schemeClr>
                </a:solidFill>
                <a:latin typeface="Agency FB" panose="020B0503020202020204" pitchFamily="34" charset="0"/>
              </a:rPr>
              <a:t>Now it is over to you!</a:t>
            </a:r>
            <a:endParaRPr lang="en-AU" sz="8800" b="1" dirty="0">
              <a:solidFill>
                <a:schemeClr val="accent3">
                  <a:lumMod val="60000"/>
                  <a:lumOff val="40000"/>
                </a:schemeClr>
              </a:solidFill>
              <a:latin typeface="Agency FB" panose="020B05030202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7" name="TextBox 6"/>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26749911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p:nvPr/>
        </p:nvSpPr>
        <p:spPr>
          <a:xfrm>
            <a:off x="0" y="6021288"/>
            <a:ext cx="9144000" cy="836712"/>
          </a:xfrm>
          <a:prstGeom prst="rect">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4" name="Shape 334"/>
          <p:cNvSpPr txBox="1"/>
          <p:nvPr/>
        </p:nvSpPr>
        <p:spPr>
          <a:xfrm>
            <a:off x="-33389" y="1988840"/>
            <a:ext cx="9144000" cy="14465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AU" sz="8800" b="1" dirty="0">
                <a:solidFill>
                  <a:srgbClr val="C2D59B"/>
                </a:solidFill>
                <a:latin typeface="Agency FB" panose="020B0503020202020204" pitchFamily="34" charset="0"/>
                <a:ea typeface="Teko"/>
                <a:cs typeface="Teko"/>
                <a:sym typeface="Teko"/>
              </a:rPr>
              <a:t>Character Profiles</a:t>
            </a:r>
            <a:endParaRPr sz="8800" b="1" dirty="0">
              <a:solidFill>
                <a:srgbClr val="C2D59B"/>
              </a:solidFill>
              <a:latin typeface="Agency FB" panose="020B0503020202020204" pitchFamily="34" charset="0"/>
              <a:ea typeface="Teko"/>
              <a:cs typeface="Teko"/>
              <a:sym typeface="Teko"/>
            </a:endParaRPr>
          </a:p>
        </p:txBody>
      </p:sp>
      <p:sp>
        <p:nvSpPr>
          <p:cNvPr id="335" name="Shape 335"/>
          <p:cNvSpPr txBox="1"/>
          <p:nvPr/>
        </p:nvSpPr>
        <p:spPr>
          <a:xfrm>
            <a:off x="0" y="3682373"/>
            <a:ext cx="9144000" cy="1059373"/>
          </a:xfrm>
          <a:prstGeom prst="rect">
            <a:avLst/>
          </a:prstGeom>
          <a:noFill/>
          <a:ln>
            <a:noFill/>
          </a:ln>
        </p:spPr>
        <p:txBody>
          <a:bodyPr spcFirstLastPara="1" wrap="square" lIns="91425" tIns="45700" rIns="91425" bIns="45700" anchor="t" anchorCtr="0">
            <a:noAutofit/>
          </a:bodyPr>
          <a:lstStyle/>
          <a:p>
            <a:pPr lvl="0" algn="ctr"/>
            <a:r>
              <a:rPr lang="en-AU" sz="4800" b="1" dirty="0">
                <a:solidFill>
                  <a:srgbClr val="0070C0"/>
                </a:solidFill>
                <a:latin typeface="Agency FB" panose="020B0503020202020204" pitchFamily="34" charset="0"/>
                <a:ea typeface="Teko"/>
                <a:cs typeface="Teko"/>
                <a:sym typeface="Teko"/>
              </a:rPr>
              <a:t>https://goo.gl/MqWjbn</a:t>
            </a:r>
            <a:endParaRPr lang="en-AU" sz="4800" b="1" dirty="0">
              <a:solidFill>
                <a:srgbClr val="0070C0"/>
              </a:solidFill>
              <a:latin typeface="Agency FB" panose="020B0503020202020204" pitchFamily="34" charset="0"/>
              <a:ea typeface="Teko"/>
              <a:cs typeface="Teko"/>
              <a:sym typeface="Teko"/>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8" name="TextBox 7"/>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11658732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p:nvPr/>
        </p:nvSpPr>
        <p:spPr>
          <a:xfrm>
            <a:off x="0" y="6021288"/>
            <a:ext cx="9144000" cy="836700"/>
          </a:xfrm>
          <a:prstGeom prst="rect">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3" name="Shape 343"/>
          <p:cNvSpPr txBox="1"/>
          <p:nvPr/>
        </p:nvSpPr>
        <p:spPr>
          <a:xfrm>
            <a:off x="-64" y="1351689"/>
            <a:ext cx="9144000" cy="1446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AU" sz="8800" b="1" dirty="0">
                <a:solidFill>
                  <a:srgbClr val="C2D59B"/>
                </a:solidFill>
                <a:latin typeface="Agency FB" panose="020B0503020202020204" pitchFamily="34" charset="0"/>
                <a:ea typeface="Teko"/>
                <a:cs typeface="Teko"/>
                <a:sym typeface="Teko"/>
              </a:rPr>
              <a:t>Want more?</a:t>
            </a:r>
            <a:endParaRPr sz="8800" b="1" dirty="0">
              <a:solidFill>
                <a:srgbClr val="C2D59B"/>
              </a:solidFill>
              <a:latin typeface="Agency FB" panose="020B0503020202020204" pitchFamily="34" charset="0"/>
              <a:ea typeface="Teko"/>
              <a:cs typeface="Teko"/>
              <a:sym typeface="Teko"/>
            </a:endParaRPr>
          </a:p>
        </p:txBody>
      </p:sp>
      <p:sp>
        <p:nvSpPr>
          <p:cNvPr id="345" name="Shape 345"/>
          <p:cNvSpPr txBox="1"/>
          <p:nvPr/>
        </p:nvSpPr>
        <p:spPr>
          <a:xfrm>
            <a:off x="4452825" y="4488132"/>
            <a:ext cx="4544700" cy="13137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AU" sz="2400" dirty="0">
                <a:solidFill>
                  <a:srgbClr val="595959"/>
                </a:solidFill>
                <a:latin typeface="Agency FB" panose="020B0503020202020204" pitchFamily="34" charset="0"/>
                <a:ea typeface="Teko"/>
                <a:cs typeface="Teko"/>
                <a:sym typeface="Teko"/>
              </a:rPr>
              <a:t>Visit our website for information about Librarians and Dragons including our presentation and character profile template.</a:t>
            </a:r>
            <a:endParaRPr sz="2400" dirty="0">
              <a:solidFill>
                <a:srgbClr val="595959"/>
              </a:solidFill>
              <a:latin typeface="Agency FB" panose="020B0503020202020204" pitchFamily="34" charset="0"/>
              <a:ea typeface="Teko"/>
              <a:cs typeface="Teko"/>
              <a:sym typeface="Teko"/>
            </a:endParaRPr>
          </a:p>
        </p:txBody>
      </p:sp>
      <p:sp>
        <p:nvSpPr>
          <p:cNvPr id="346" name="Shape 346"/>
          <p:cNvSpPr txBox="1"/>
          <p:nvPr/>
        </p:nvSpPr>
        <p:spPr>
          <a:xfrm>
            <a:off x="0" y="3050625"/>
            <a:ext cx="9144000" cy="741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AU" sz="4800" b="1" u="sng" dirty="0" smtClean="0">
                <a:solidFill>
                  <a:srgbClr val="0070C0"/>
                </a:solidFill>
                <a:highlight>
                  <a:srgbClr val="FFFFFF"/>
                </a:highlight>
                <a:latin typeface="Agency FB" panose="020B0503020202020204" pitchFamily="34" charset="0"/>
                <a:ea typeface="Teko"/>
                <a:cs typeface="Teko"/>
                <a:sym typeface="Teko"/>
              </a:rPr>
              <a:t>www.librariansanddragons.com</a:t>
            </a:r>
            <a:endParaRPr sz="4800" b="1" dirty="0">
              <a:solidFill>
                <a:srgbClr val="0070C0"/>
              </a:solidFill>
              <a:latin typeface="Agency FB" panose="020B0503020202020204" pitchFamily="34" charset="0"/>
              <a:ea typeface="Teko"/>
              <a:cs typeface="Teko"/>
              <a:sym typeface="Teko"/>
            </a:endParaRPr>
          </a:p>
        </p:txBody>
      </p:sp>
      <p:pic>
        <p:nvPicPr>
          <p:cNvPr id="8" name="bensound-happyrock.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biLevel thresh="25000"/>
          </a:blip>
          <a:stretch>
            <a:fillRect/>
          </a:stretch>
        </p:blipFill>
        <p:spPr>
          <a:xfrm>
            <a:off x="171128" y="6439644"/>
            <a:ext cx="304800" cy="30480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0" name="TextBox 9"/>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357037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4545" numSld="999"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021288"/>
            <a:ext cx="9144000" cy="8367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p:cNvSpPr/>
          <p:nvPr/>
        </p:nvSpPr>
        <p:spPr>
          <a:xfrm>
            <a:off x="323528" y="1953972"/>
            <a:ext cx="8064896" cy="3323987"/>
          </a:xfrm>
          <a:prstGeom prst="rect">
            <a:avLst/>
          </a:prstGeom>
        </p:spPr>
        <p:txBody>
          <a:bodyPr wrap="square">
            <a:spAutoFit/>
          </a:bodyPr>
          <a:lstStyle/>
          <a:p>
            <a:r>
              <a:rPr lang="en-AU" sz="1600" b="1" dirty="0" smtClean="0">
                <a:latin typeface="Agency FB" panose="020B0503020202020204" pitchFamily="34" charset="0"/>
              </a:rPr>
              <a:t>Character &amp; logo </a:t>
            </a:r>
            <a:r>
              <a:rPr lang="en-AU" sz="1600" b="1" dirty="0" smtClean="0">
                <a:latin typeface="Agency FB" panose="020B0503020202020204" pitchFamily="34" charset="0"/>
              </a:rPr>
              <a:t>Design: </a:t>
            </a:r>
          </a:p>
          <a:p>
            <a:r>
              <a:rPr lang="en-AU" sz="1600" dirty="0" smtClean="0">
                <a:latin typeface="Agency FB" panose="020B0503020202020204" pitchFamily="34" charset="0"/>
              </a:rPr>
              <a:t>Lewis Crooks</a:t>
            </a:r>
          </a:p>
          <a:p>
            <a:endParaRPr lang="en-AU" sz="1600" b="1" dirty="0" smtClean="0">
              <a:latin typeface="Agency FB" panose="020B0503020202020204" pitchFamily="34" charset="0"/>
            </a:endParaRPr>
          </a:p>
          <a:p>
            <a:r>
              <a:rPr lang="en-AU" sz="1600" b="1" dirty="0" smtClean="0">
                <a:latin typeface="Agency FB" panose="020B0503020202020204" pitchFamily="34" charset="0"/>
              </a:rPr>
              <a:t>Music: </a:t>
            </a:r>
          </a:p>
          <a:p>
            <a:r>
              <a:rPr lang="en-AU" sz="1600" dirty="0" smtClean="0">
                <a:latin typeface="Agency FB" panose="020B0503020202020204" pitchFamily="34" charset="0"/>
              </a:rPr>
              <a:t>Happy Rock by Ben Sound </a:t>
            </a:r>
            <a:r>
              <a:rPr lang="en-AU" sz="1600" dirty="0" smtClean="0">
                <a:latin typeface="Agency FB" panose="020B0503020202020204" pitchFamily="34" charset="0"/>
                <a:hlinkClick r:id="rId6"/>
              </a:rPr>
              <a:t>http</a:t>
            </a:r>
            <a:r>
              <a:rPr lang="en-AU" sz="1600" dirty="0">
                <a:latin typeface="Agency FB" panose="020B0503020202020204" pitchFamily="34" charset="0"/>
                <a:hlinkClick r:id="rId6"/>
              </a:rPr>
              <a:t>://www.bensound.com</a:t>
            </a:r>
            <a:r>
              <a:rPr lang="en-AU" sz="1600" dirty="0" smtClean="0">
                <a:latin typeface="Agency FB" panose="020B0503020202020204" pitchFamily="34" charset="0"/>
                <a:hlinkClick r:id="rId6"/>
              </a:rPr>
              <a:t>/</a:t>
            </a:r>
            <a:endParaRPr lang="en-AU" sz="1600" dirty="0" smtClean="0">
              <a:latin typeface="Agency FB" panose="020B0503020202020204" pitchFamily="34" charset="0"/>
            </a:endParaRPr>
          </a:p>
          <a:p>
            <a:r>
              <a:rPr lang="en-AU" sz="1600" dirty="0" smtClean="0">
                <a:latin typeface="Agency FB" panose="020B0503020202020204" pitchFamily="34" charset="0"/>
              </a:rPr>
              <a:t>Zombie Horde by </a:t>
            </a:r>
            <a:r>
              <a:rPr lang="en-US" sz="1600" dirty="0">
                <a:latin typeface="Agency FB" panose="020B0503020202020204" pitchFamily="34" charset="0"/>
              </a:rPr>
              <a:t>Mike Koenig </a:t>
            </a:r>
            <a:r>
              <a:rPr lang="en-US" sz="1600" dirty="0">
                <a:latin typeface="Agency FB" panose="020B0503020202020204" pitchFamily="34" charset="0"/>
                <a:hlinkClick r:id="rId7"/>
              </a:rPr>
              <a:t>http://</a:t>
            </a:r>
            <a:r>
              <a:rPr lang="en-US" sz="1600" dirty="0" smtClean="0">
                <a:latin typeface="Agency FB" panose="020B0503020202020204" pitchFamily="34" charset="0"/>
                <a:hlinkClick r:id="rId7"/>
              </a:rPr>
              <a:t>soundbible.com/1833-Zombie-Horde.html</a:t>
            </a:r>
            <a:r>
              <a:rPr lang="en-US" sz="1600" dirty="0" smtClean="0">
                <a:latin typeface="Agency FB" panose="020B0503020202020204" pitchFamily="34" charset="0"/>
              </a:rPr>
              <a:t> </a:t>
            </a:r>
            <a:endParaRPr lang="en-AU" sz="1600" dirty="0" smtClean="0">
              <a:latin typeface="Agency FB" panose="020B0503020202020204" pitchFamily="34" charset="0"/>
            </a:endParaRPr>
          </a:p>
          <a:p>
            <a:r>
              <a:rPr lang="en-AU" sz="1600" dirty="0" smtClean="0">
                <a:latin typeface="Agency FB" panose="020B0503020202020204" pitchFamily="34" charset="0"/>
              </a:rPr>
              <a:t>High Score by the Mushroom </a:t>
            </a:r>
            <a:r>
              <a:rPr lang="en-AU" sz="1600" dirty="0" err="1" smtClean="0">
                <a:latin typeface="Agency FB" panose="020B0503020202020204" pitchFamily="34" charset="0"/>
              </a:rPr>
              <a:t>Kindgom</a:t>
            </a:r>
            <a:r>
              <a:rPr lang="en-AU" sz="1600" dirty="0">
                <a:latin typeface="Agency FB" panose="020B0503020202020204" pitchFamily="34" charset="0"/>
              </a:rPr>
              <a:t> </a:t>
            </a:r>
            <a:r>
              <a:rPr lang="en-AU" sz="1600" dirty="0">
                <a:latin typeface="Agency FB" panose="020B0503020202020204" pitchFamily="34" charset="0"/>
                <a:hlinkClick r:id="rId8"/>
              </a:rPr>
              <a:t>http://</a:t>
            </a:r>
            <a:r>
              <a:rPr lang="en-AU" sz="1600" dirty="0" smtClean="0">
                <a:latin typeface="Agency FB" panose="020B0503020202020204" pitchFamily="34" charset="0"/>
                <a:hlinkClick r:id="rId8"/>
              </a:rPr>
              <a:t>themushroomkingdom.net/sounds/wav/sm64/sm64_high_score.wav</a:t>
            </a:r>
            <a:r>
              <a:rPr lang="en-AU" sz="1600" dirty="0" smtClean="0">
                <a:latin typeface="Agency FB" panose="020B0503020202020204" pitchFamily="34" charset="0"/>
              </a:rPr>
              <a:t> </a:t>
            </a:r>
          </a:p>
          <a:p>
            <a:endParaRPr lang="en-AU" sz="1600" b="1" dirty="0" smtClean="0">
              <a:latin typeface="Agency FB" panose="020B0503020202020204" pitchFamily="34" charset="0"/>
            </a:endParaRPr>
          </a:p>
          <a:p>
            <a:r>
              <a:rPr lang="en-AU" sz="1600" b="1" dirty="0" smtClean="0">
                <a:latin typeface="Agency FB" panose="020B0503020202020204" pitchFamily="34" charset="0"/>
              </a:rPr>
              <a:t>GIFS: </a:t>
            </a:r>
          </a:p>
          <a:p>
            <a:r>
              <a:rPr lang="en-AU" sz="1600" dirty="0" smtClean="0">
                <a:latin typeface="Agency FB" panose="020B0503020202020204" pitchFamily="34" charset="0"/>
              </a:rPr>
              <a:t>Bob’s </a:t>
            </a:r>
            <a:r>
              <a:rPr lang="en-AU" sz="1600" dirty="0">
                <a:latin typeface="Agency FB" panose="020B0503020202020204" pitchFamily="34" charset="0"/>
              </a:rPr>
              <a:t>Burger gif </a:t>
            </a:r>
            <a:r>
              <a:rPr lang="en-AU" sz="1600" dirty="0">
                <a:latin typeface="Agency FB" panose="020B0503020202020204" pitchFamily="34" charset="0"/>
                <a:hlinkClick r:id="rId9"/>
              </a:rPr>
              <a:t>http://</a:t>
            </a:r>
            <a:r>
              <a:rPr lang="en-AU" sz="1600" dirty="0" smtClean="0">
                <a:latin typeface="Agency FB" panose="020B0503020202020204" pitchFamily="34" charset="0"/>
                <a:hlinkClick r:id="rId9"/>
              </a:rPr>
              <a:t>gph.is/1TzdXQy</a:t>
            </a:r>
            <a:endParaRPr lang="en-AU" sz="1600" dirty="0" smtClean="0">
              <a:latin typeface="Agency FB" panose="020B0503020202020204" pitchFamily="34" charset="0"/>
            </a:endParaRPr>
          </a:p>
          <a:p>
            <a:r>
              <a:rPr lang="en-AU" sz="1600" dirty="0">
                <a:latin typeface="Agency FB" panose="020B0503020202020204" pitchFamily="34" charset="0"/>
              </a:rPr>
              <a:t>Celebration gif </a:t>
            </a:r>
            <a:r>
              <a:rPr lang="en-AU" sz="1600" dirty="0">
                <a:latin typeface="Agency FB" panose="020B0503020202020204" pitchFamily="34" charset="0"/>
                <a:hlinkClick r:id="rId10"/>
              </a:rPr>
              <a:t>http://</a:t>
            </a:r>
            <a:r>
              <a:rPr lang="en-AU" sz="1600" dirty="0" smtClean="0">
                <a:latin typeface="Agency FB" panose="020B0503020202020204" pitchFamily="34" charset="0"/>
                <a:hlinkClick r:id="rId10"/>
              </a:rPr>
              <a:t>gph.is/1hednEC</a:t>
            </a:r>
            <a:r>
              <a:rPr lang="en-AU" sz="1600" dirty="0" smtClean="0">
                <a:latin typeface="Agency FB" panose="020B0503020202020204" pitchFamily="34" charset="0"/>
              </a:rPr>
              <a:t> </a:t>
            </a:r>
            <a:endParaRPr lang="en-AU" sz="1600" dirty="0">
              <a:latin typeface="Agency FB" panose="020B0503020202020204" pitchFamily="34" charset="0"/>
            </a:endParaRPr>
          </a:p>
          <a:p>
            <a:r>
              <a:rPr lang="en-AU" sz="1600" dirty="0">
                <a:latin typeface="Agency FB" panose="020B0503020202020204" pitchFamily="34" charset="0"/>
              </a:rPr>
              <a:t>Glowing eyes gif </a:t>
            </a:r>
            <a:r>
              <a:rPr lang="en-AU" sz="1600" dirty="0">
                <a:latin typeface="Agency FB" panose="020B0503020202020204" pitchFamily="34" charset="0"/>
                <a:hlinkClick r:id="rId11"/>
              </a:rPr>
              <a:t>http://gph.is/1eRyqP8</a:t>
            </a:r>
            <a:r>
              <a:rPr lang="en-AU" sz="1600" dirty="0">
                <a:latin typeface="Agency FB" panose="020B0503020202020204" pitchFamily="34" charset="0"/>
              </a:rPr>
              <a:t> </a:t>
            </a:r>
          </a:p>
          <a:p>
            <a:r>
              <a:rPr lang="en-AU" sz="1600" dirty="0" smtClean="0">
                <a:latin typeface="Agency FB" panose="020B0503020202020204" pitchFamily="34" charset="0"/>
              </a:rPr>
              <a:t>Nick at </a:t>
            </a:r>
            <a:r>
              <a:rPr lang="en-AU" sz="1600" dirty="0" err="1" smtClean="0">
                <a:latin typeface="Agency FB" panose="020B0503020202020204" pitchFamily="34" charset="0"/>
              </a:rPr>
              <a:t>Nite</a:t>
            </a:r>
            <a:r>
              <a:rPr lang="en-AU" sz="1600" dirty="0">
                <a:latin typeface="Agency FB" panose="020B0503020202020204" pitchFamily="34" charset="0"/>
              </a:rPr>
              <a:t> gif </a:t>
            </a:r>
            <a:r>
              <a:rPr lang="en-AU" sz="1600" dirty="0">
                <a:latin typeface="Agency FB" panose="020B0503020202020204" pitchFamily="34" charset="0"/>
                <a:hlinkClick r:id="rId12"/>
              </a:rPr>
              <a:t>http://</a:t>
            </a:r>
            <a:r>
              <a:rPr lang="en-AU" sz="1600" dirty="0" smtClean="0">
                <a:latin typeface="Agency FB" panose="020B0503020202020204" pitchFamily="34" charset="0"/>
                <a:hlinkClick r:id="rId12"/>
              </a:rPr>
              <a:t>gph.is/1Uq9Ppe</a:t>
            </a:r>
            <a:endParaRPr lang="en-AU" sz="1600" dirty="0" smtClean="0">
              <a:latin typeface="Agency FB" panose="020B0503020202020204" pitchFamily="34" charset="0"/>
            </a:endParaRPr>
          </a:p>
        </p:txBody>
      </p:sp>
      <p:sp>
        <p:nvSpPr>
          <p:cNvPr id="8" name="TextBox 7"/>
          <p:cNvSpPr txBox="1"/>
          <p:nvPr/>
        </p:nvSpPr>
        <p:spPr>
          <a:xfrm>
            <a:off x="-21197" y="-19820"/>
            <a:ext cx="9144000" cy="1446550"/>
          </a:xfrm>
          <a:prstGeom prst="rect">
            <a:avLst/>
          </a:prstGeom>
          <a:noFill/>
        </p:spPr>
        <p:txBody>
          <a:bodyPr wrap="square" rtlCol="0">
            <a:spAutoFit/>
          </a:bodyPr>
          <a:lstStyle/>
          <a:p>
            <a:pPr algn="ctr"/>
            <a:r>
              <a:rPr lang="en-AU" sz="8800" b="1" dirty="0" smtClean="0">
                <a:solidFill>
                  <a:schemeClr val="accent3">
                    <a:lumMod val="60000"/>
                    <a:lumOff val="40000"/>
                  </a:schemeClr>
                </a:solidFill>
                <a:latin typeface="Agency FB" panose="020B0503020202020204" pitchFamily="34" charset="0"/>
              </a:rPr>
              <a:t>CREDITS</a:t>
            </a:r>
            <a:endParaRPr lang="en-AU" sz="11500" b="1" dirty="0">
              <a:solidFill>
                <a:schemeClr val="accent3">
                  <a:lumMod val="60000"/>
                  <a:lumOff val="40000"/>
                </a:schemeClr>
              </a:solidFill>
              <a:latin typeface="Agency FB" panose="020B0503020202020204" pitchFamily="34" charset="0"/>
            </a:endParaRPr>
          </a:p>
        </p:txBody>
      </p:sp>
      <p:pic>
        <p:nvPicPr>
          <p:cNvPr id="11" name="Pictur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03799" y="3716828"/>
            <a:ext cx="1666291" cy="2249493"/>
          </a:xfrm>
          <a:prstGeom prst="rect">
            <a:avLst/>
          </a:prstGeom>
        </p:spPr>
      </p:pic>
      <p:pic>
        <p:nvPicPr>
          <p:cNvPr id="12" name="Picture 1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35896" y="3813102"/>
            <a:ext cx="2088232" cy="2153219"/>
          </a:xfrm>
          <a:prstGeom prst="rect">
            <a:avLst/>
          </a:prstGeom>
        </p:spPr>
      </p:pic>
      <p:pic>
        <p:nvPicPr>
          <p:cNvPr id="13" name="Picture 1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41688" y="1280910"/>
            <a:ext cx="2908119" cy="1796467"/>
          </a:xfrm>
          <a:prstGeom prst="rect">
            <a:avLst/>
          </a:prstGeom>
        </p:spPr>
      </p:pic>
      <p:pic>
        <p:nvPicPr>
          <p:cNvPr id="14" name="Picture 1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342021" y="1283883"/>
            <a:ext cx="2587749" cy="1452043"/>
          </a:xfrm>
          <a:prstGeom prst="rect">
            <a:avLst/>
          </a:prstGeom>
          <a:ln>
            <a:noFill/>
          </a:ln>
        </p:spPr>
      </p:pic>
      <p:pic>
        <p:nvPicPr>
          <p:cNvPr id="15" name="bensound-happyrock.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7">
            <a:biLevel thresh="25000"/>
          </a:blip>
          <a:stretch>
            <a:fillRect/>
          </a:stretch>
        </p:blipFill>
        <p:spPr>
          <a:xfrm>
            <a:off x="171128" y="6439644"/>
            <a:ext cx="304800" cy="304800"/>
          </a:xfrm>
          <a:prstGeom prst="rect">
            <a:avLst/>
          </a:prstGeom>
        </p:spPr>
      </p:pic>
      <p:pic>
        <p:nvPicPr>
          <p:cNvPr id="16" name="Picture 1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79512" y="63952"/>
            <a:ext cx="1390310" cy="1032523"/>
          </a:xfrm>
          <a:prstGeom prst="rect">
            <a:avLst/>
          </a:prstGeom>
        </p:spPr>
      </p:pic>
      <p:sp>
        <p:nvSpPr>
          <p:cNvPr id="17" name="TextBox 16"/>
          <p:cNvSpPr txBox="1"/>
          <p:nvPr/>
        </p:nvSpPr>
        <p:spPr>
          <a:xfrm>
            <a:off x="2195736" y="6147256"/>
            <a:ext cx="4752528" cy="584775"/>
          </a:xfrm>
          <a:prstGeom prst="rect">
            <a:avLst/>
          </a:prstGeom>
          <a:noFill/>
        </p:spPr>
        <p:txBody>
          <a:bodyPr wrap="square" rtlCol="0">
            <a:spAutoFit/>
          </a:bodyPr>
          <a:lstStyle/>
          <a:p>
            <a:pPr algn="ctr"/>
            <a:r>
              <a:rPr lang="en-AU" sz="3200" b="1" dirty="0" smtClean="0">
                <a:latin typeface="Teko"/>
              </a:rPr>
              <a:t>#</a:t>
            </a:r>
            <a:r>
              <a:rPr lang="en-AU" sz="2800" b="1" dirty="0" err="1" smtClean="0">
                <a:latin typeface="Teko"/>
              </a:rPr>
              <a:t>librariansanddragons</a:t>
            </a:r>
            <a:endParaRPr lang="en-AU" sz="2800" b="1" dirty="0">
              <a:latin typeface="Teko"/>
            </a:endParaRPr>
          </a:p>
        </p:txBody>
      </p:sp>
    </p:spTree>
    <p:custDataLst>
      <p:tags r:id="rId1"/>
    </p:custDataLst>
    <p:extLst>
      <p:ext uri="{BB962C8B-B14F-4D97-AF65-F5344CB8AC3E}">
        <p14:creationId xmlns:p14="http://schemas.microsoft.com/office/powerpoint/2010/main" val="57289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84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4545">
                <p:cTn id="7" repeatCount="indefinite" fill="hold" display="0">
                  <p:stCondLst>
                    <p:cond delay="indefinite"/>
                  </p:stCondLst>
                  <p:endCondLst>
                    <p:cond evt="onStopAudio" delay="0">
                      <p:tgtEl>
                        <p:sldTgt/>
                      </p:tgtEl>
                    </p:cond>
                  </p:endCondLst>
                </p:cTn>
                <p:tgtEl>
                  <p:spTgt spid="1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1123</TotalTime>
  <Words>1371</Words>
  <Application>Microsoft Office PowerPoint</Application>
  <PresentationFormat>On-screen Show (4:3)</PresentationFormat>
  <Paragraphs>135</Paragraphs>
  <Slides>27</Slides>
  <Notes>21</Notes>
  <HiddenSlides>0</HiddenSlides>
  <MMClips>17</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123Marker</vt:lpstr>
      <vt:lpstr>AA Typewriter</vt:lpstr>
      <vt:lpstr>abeatbyKai</vt:lpstr>
      <vt:lpstr>Agency FB</vt:lpstr>
      <vt:lpstr>Arial</vt:lpstr>
      <vt:lpstr>Calibri</vt:lpstr>
      <vt:lpstr>Papyrus</vt:lpstr>
      <vt:lpstr>Teko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QUT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Unwin</dc:creator>
  <cp:lastModifiedBy>Madelin Medlycott</cp:lastModifiedBy>
  <cp:revision>77</cp:revision>
  <dcterms:created xsi:type="dcterms:W3CDTF">2017-05-28T04:52:48Z</dcterms:created>
  <dcterms:modified xsi:type="dcterms:W3CDTF">2018-06-19T05:29:17Z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DD1F8950-6E8A-4D2A-8BC9-13AA7ACC8CAD</vt:lpwstr>
  </property>
  <property fmtid="{D5CDD505-2E9C-101B-9397-08002B2CF9AE}" pid="3" name="ArticulatePath">
    <vt:lpwstr>PRES_ALL_Librarians and Dragons_2018</vt:lpwstr>
  </property>
</Properties>
</file>