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9939338" cy="14368463"/>
  <p:custDataLst>
    <p:tags r:id="rId5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03EB3DA-B8DB-412D-A580-273FDB6B2A8A}">
  <a:tblStyle styleId="{C03EB3DA-B8DB-412D-A580-273FDB6B2A8A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3150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4307045" cy="720918"/>
          </a:xfrm>
          <a:prstGeom prst="rect">
            <a:avLst/>
          </a:prstGeom>
          <a:noFill/>
          <a:ln>
            <a:noFill/>
          </a:ln>
        </p:spPr>
        <p:txBody>
          <a:bodyPr lIns="138875" tIns="138875" rIns="138875" bIns="13887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94487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88974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08346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777947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472434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166921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61408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555894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5629991" y="0"/>
            <a:ext cx="4307045" cy="720918"/>
          </a:xfrm>
          <a:prstGeom prst="rect">
            <a:avLst/>
          </a:prstGeom>
          <a:noFill/>
          <a:ln>
            <a:noFill/>
          </a:ln>
        </p:spPr>
        <p:txBody>
          <a:bodyPr lIns="138875" tIns="138875" rIns="138875" bIns="13887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94487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88974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08346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777947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472434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166921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61408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555894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3290888" y="1795463"/>
            <a:ext cx="3357562" cy="48498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993935" y="6914823"/>
            <a:ext cx="7951469" cy="5657582"/>
          </a:xfrm>
          <a:prstGeom prst="rect">
            <a:avLst/>
          </a:prstGeom>
          <a:noFill/>
          <a:ln>
            <a:noFill/>
          </a:ln>
        </p:spPr>
        <p:txBody>
          <a:bodyPr lIns="138875" tIns="138875" rIns="138875" bIns="13887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1" y="13647547"/>
            <a:ext cx="4307045" cy="720914"/>
          </a:xfrm>
          <a:prstGeom prst="rect">
            <a:avLst/>
          </a:prstGeom>
          <a:noFill/>
          <a:ln>
            <a:noFill/>
          </a:ln>
        </p:spPr>
        <p:txBody>
          <a:bodyPr lIns="138875" tIns="138875" rIns="138875" bIns="13887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94487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88974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08346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777947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472434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166921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61408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555894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5629991" y="13647547"/>
            <a:ext cx="4307045" cy="720914"/>
          </a:xfrm>
          <a:prstGeom prst="rect">
            <a:avLst/>
          </a:prstGeom>
          <a:noFill/>
          <a:ln>
            <a:noFill/>
          </a:ln>
        </p:spPr>
        <p:txBody>
          <a:bodyPr lIns="138875" tIns="69418" rIns="138875" bIns="69418" anchor="b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AU" sz="18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AU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705426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ia.org.au/foundation-knowledge-skills-and-attributes-relevant-information-professionals-working-archives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informationonline.alia.org.au/sites/default/files/0900%20NEAL%202017%20Feb%2014%20Australia%20Presentation%20-%20James%20Neal.pptx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290888" y="1795463"/>
            <a:ext cx="3357562" cy="48498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993935" y="6914823"/>
            <a:ext cx="7951469" cy="5657582"/>
          </a:xfrm>
          <a:prstGeom prst="rect">
            <a:avLst/>
          </a:prstGeom>
          <a:noFill/>
          <a:ln>
            <a:noFill/>
          </a:ln>
        </p:spPr>
        <p:txBody>
          <a:bodyPr lIns="138875" tIns="69418" rIns="138875" bIns="69418" anchor="t" anchorCtr="0">
            <a:noAutofit/>
          </a:bodyPr>
          <a:lstStyle/>
          <a:p>
            <a:pPr>
              <a:buSzPct val="25000"/>
            </a:pPr>
            <a:r>
              <a:rPr lang="en-AU" sz="1800"/>
              <a:t>Identity – What are your aims in life? How do they align with being an LIS professional? What is your greatest skill and what do you most need to work on?</a:t>
            </a:r>
          </a:p>
          <a:p>
            <a:pPr>
              <a:buSzPct val="25000"/>
            </a:pPr>
            <a:endParaRPr sz="1800"/>
          </a:p>
          <a:p>
            <a:pPr>
              <a:buSzPct val="25000"/>
            </a:pPr>
            <a:r>
              <a:rPr lang="en-AU" sz="1800"/>
              <a:t>Allies – Who can help you with your LIS Career? </a:t>
            </a:r>
          </a:p>
          <a:p>
            <a:pPr>
              <a:buSzPct val="25000"/>
            </a:pPr>
            <a:endParaRPr sz="1800"/>
          </a:p>
          <a:p>
            <a:pPr>
              <a:buSzPct val="25000"/>
            </a:pPr>
            <a:r>
              <a:rPr lang="en-AU" sz="1800"/>
              <a:t>Completed Trials – What are your life experiences? When and where did you do it? What were you called?</a:t>
            </a:r>
          </a:p>
          <a:p>
            <a:pPr>
              <a:buSzPct val="25000"/>
            </a:pPr>
            <a:endParaRPr sz="1800"/>
          </a:p>
          <a:p>
            <a:pPr>
              <a:buSzPct val="25000"/>
            </a:pPr>
            <a:r>
              <a:rPr lang="en-AU" sz="1800"/>
              <a:t>Legendary Items – What weapons do you have in your arsenal? Include qualifications, training certificates, awards you have won. </a:t>
            </a:r>
            <a:r>
              <a:rPr lang="en-AU" sz="1800" b="1">
                <a:latin typeface="Consolas"/>
                <a:ea typeface="Consolas"/>
                <a:cs typeface="Consolas"/>
                <a:sym typeface="Consolas"/>
              </a:rPr>
              <a:t>(to be used for the good of libraries everywhere)</a:t>
            </a:r>
          </a:p>
          <a:p>
            <a:pPr>
              <a:buSzPct val="25000"/>
            </a:pPr>
            <a:endParaRPr sz="1800"/>
          </a:p>
          <a:p>
            <a:pPr>
              <a:buSzPct val="25000"/>
            </a:pPr>
            <a:r>
              <a:rPr lang="en-AU" sz="1800"/>
              <a:t>Skills &amp; Abilities – What transferable skills have you developed using your legendary items and by completing your trials? What skills have you developed that are unique and will make you stand out?</a:t>
            </a:r>
          </a:p>
          <a:p>
            <a:pPr>
              <a:buSzPct val="25000"/>
            </a:pPr>
            <a:endParaRPr sz="1800"/>
          </a:p>
          <a:p>
            <a:pPr>
              <a:buSzPct val="25000"/>
            </a:pPr>
            <a:r>
              <a:rPr lang="en-AU" sz="1800"/>
              <a:t>Levelling Up – What do you need to do to get to the next level? What skills do you need and what actions do you need to take?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5629991" y="13647547"/>
            <a:ext cx="4307045" cy="720914"/>
          </a:xfrm>
          <a:prstGeom prst="rect">
            <a:avLst/>
          </a:prstGeom>
          <a:noFill/>
          <a:ln>
            <a:noFill/>
          </a:ln>
        </p:spPr>
        <p:txBody>
          <a:bodyPr lIns="138875" tIns="69418" rIns="138875" bIns="69418" anchor="b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A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1</a:t>
            </a:fld>
            <a:endParaRPr lang="en-AU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9288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290888" y="1795463"/>
            <a:ext cx="3357562" cy="48498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993935" y="6914824"/>
            <a:ext cx="7951469" cy="5657816"/>
          </a:xfrm>
          <a:prstGeom prst="rect">
            <a:avLst/>
          </a:prstGeom>
          <a:noFill/>
          <a:ln>
            <a:noFill/>
          </a:ln>
        </p:spPr>
        <p:txBody>
          <a:bodyPr lIns="138875" tIns="138875" rIns="138875" bIns="138875" anchor="t" anchorCtr="0">
            <a:noAutofit/>
          </a:bodyPr>
          <a:lstStyle/>
          <a:p>
            <a:pPr>
              <a:buSzPct val="25000"/>
            </a:pPr>
            <a:r>
              <a:rPr lang="en-AU" sz="1800"/>
              <a:t>LIS Skills based on ALIA’s General Employability Skills - </a:t>
            </a:r>
            <a:r>
              <a:rPr lang="en-AU" sz="1800" u="sng">
                <a:solidFill>
                  <a:schemeClr val="hlink"/>
                </a:solidFill>
                <a:hlinkClick r:id="rId3"/>
              </a:rPr>
              <a:t>https://www.alia.org.au/foundation-knowledge-skills-and-attributes-relevant-information-professionals-working-archives</a:t>
            </a:r>
            <a:r>
              <a:rPr lang="en-AU" sz="1800"/>
              <a:t> </a:t>
            </a:r>
          </a:p>
          <a:p>
            <a:pPr>
              <a:buSzPct val="25000"/>
            </a:pPr>
            <a:endParaRPr sz="1800"/>
          </a:p>
          <a:p>
            <a:pPr>
              <a:buSzPct val="25000"/>
            </a:pPr>
            <a:r>
              <a:rPr lang="en-AU" sz="1800"/>
              <a:t>And Jim Neal’s The 21st Century Information Professional Chaos Breeds Life (2017) - </a:t>
            </a:r>
            <a:r>
              <a:rPr lang="en-AU" sz="1700" u="sng">
                <a:solidFill>
                  <a:schemeClr val="hlink"/>
                </a:solidFill>
                <a:highlight>
                  <a:srgbClr val="FFFFFF"/>
                </a:highlight>
                <a:hlinkClick r:id="rId4"/>
              </a:rPr>
              <a:t>https://informationonline.alia.org.au/sites/default/files/0900%20NEAL%202017%20Feb%2014%20Australia%20Presentation%20-%20James%20Neal.pptx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sldNum" idx="12"/>
          </p:nvPr>
        </p:nvSpPr>
        <p:spPr>
          <a:xfrm>
            <a:off x="5629991" y="13647547"/>
            <a:ext cx="4307045" cy="720779"/>
          </a:xfrm>
          <a:prstGeom prst="rect">
            <a:avLst/>
          </a:prstGeom>
          <a:noFill/>
          <a:ln>
            <a:noFill/>
          </a:ln>
        </p:spPr>
        <p:txBody>
          <a:bodyPr lIns="138875" tIns="69418" rIns="138875" bIns="69418" anchor="b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fld id="{00000000-1234-1234-1234-123412341234}" type="slidenum">
              <a:rPr lang="en-AU" sz="2100"/>
              <a:pPr>
                <a:buClr>
                  <a:srgbClr val="000000"/>
                </a:buClr>
                <a:buSzPct val="25000"/>
              </a:pPr>
              <a:t>2</a:t>
            </a:fld>
            <a:endParaRPr lang="en-AU" sz="2100"/>
          </a:p>
        </p:txBody>
      </p:sp>
    </p:spTree>
    <p:extLst>
      <p:ext uri="{BB962C8B-B14F-4D97-AF65-F5344CB8AC3E}">
        <p14:creationId xmlns:p14="http://schemas.microsoft.com/office/powerpoint/2010/main" val="3065376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514350" y="1621191"/>
            <a:ext cx="5829298" cy="34487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857250" y="5202944"/>
            <a:ext cx="5143499" cy="23916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71487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2271713" y="9181396"/>
            <a:ext cx="2314575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4843462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AU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AU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71487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71487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88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71487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2271713" y="9181396"/>
            <a:ext cx="2314575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4843462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AU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AU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3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71487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2271713" y="9181396"/>
            <a:ext cx="2314575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4843462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AU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AU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71487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71487" y="2637014"/>
            <a:ext cx="2914649" cy="628526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88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3471862" y="2637014"/>
            <a:ext cx="2914649" cy="628526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88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71487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2271713" y="9181396"/>
            <a:ext cx="2314575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4843462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AU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AU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88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3471862" y="2428347"/>
            <a:ext cx="2915542" cy="11900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3471862" y="3618442"/>
            <a:ext cx="2915542" cy="53221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88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71487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2271713" y="9181396"/>
            <a:ext cx="2314575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4843462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AU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AU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71487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71487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2271713" y="9181396"/>
            <a:ext cx="2314575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4843462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AU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AU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71487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2271713" y="9181396"/>
            <a:ext cx="2314575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4843462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AU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AU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2915541" y="1426283"/>
            <a:ext cx="3471863" cy="70396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1333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88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71487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2271713" y="9181396"/>
            <a:ext cx="2314575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4843462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AU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AU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2915541" y="1426283"/>
            <a:ext cx="3471863" cy="70396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71487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2271713" y="9181396"/>
            <a:ext cx="2314575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843462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AU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AU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71487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86366" y="2822133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88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71487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2271713" y="9181396"/>
            <a:ext cx="2314575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4843462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AU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AU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1449695" y="3985463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-1550678" y="2549569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88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71487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2271713" y="9181396"/>
            <a:ext cx="2314575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4843462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AU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AU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71487" y="527404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71487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88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1258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2984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71487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2271713" y="9181396"/>
            <a:ext cx="2314575" cy="527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4843462" y="9181396"/>
            <a:ext cx="1543048" cy="5274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AU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AU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693025" y="-11"/>
            <a:ext cx="4540199" cy="70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AU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Character Profile</a:t>
            </a:r>
          </a:p>
        </p:txBody>
      </p:sp>
      <p:sp>
        <p:nvSpPr>
          <p:cNvPr id="91" name="Shape 91"/>
          <p:cNvSpPr/>
          <p:nvPr/>
        </p:nvSpPr>
        <p:spPr>
          <a:xfrm>
            <a:off x="4300" y="1180975"/>
            <a:ext cx="4540199" cy="2339099"/>
          </a:xfrm>
          <a:prstGeom prst="rect">
            <a:avLst/>
          </a:prstGeom>
          <a:noFill/>
          <a:ln w="9525" cap="flat" cmpd="thickThin">
            <a:solidFill>
              <a:srgbClr val="EFEFE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1905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nsolas"/>
              <a:buNone/>
            </a:pPr>
            <a:r>
              <a:rPr lang="en-AU" sz="1800" b="1" i="0" u="sng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IDENTITY</a:t>
            </a:r>
          </a:p>
          <a:p>
            <a:pPr marL="0" marR="1905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life goals are</a:t>
            </a:r>
            <a:r>
              <a:rPr lang="en-A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</a:p>
          <a:p>
            <a:pPr marL="0" marR="1905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am inspired to be an LIS professional because </a:t>
            </a:r>
            <a:r>
              <a:rPr lang="en-A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 </a:t>
            </a:r>
          </a:p>
          <a:p>
            <a:pPr marL="0" marR="1905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am amazing at </a:t>
            </a:r>
            <a:r>
              <a:rPr lang="en-A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</a:p>
          <a:p>
            <a:pPr marL="0" marR="1905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need to work on </a:t>
            </a:r>
            <a:r>
              <a:rPr lang="en-A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</a:p>
        </p:txBody>
      </p:sp>
      <p:sp>
        <p:nvSpPr>
          <p:cNvPr id="92" name="Shape 92"/>
          <p:cNvSpPr/>
          <p:nvPr/>
        </p:nvSpPr>
        <p:spPr>
          <a:xfrm>
            <a:off x="0" y="4498375"/>
            <a:ext cx="6858000" cy="30567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nsolas"/>
              <a:buNone/>
            </a:pPr>
            <a:r>
              <a:rPr lang="en-AU" sz="1800" b="1" i="0" u="sng" strike="noStrike" cap="none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COMPLETED TRIALS</a:t>
            </a:r>
          </a:p>
          <a:p>
            <a:pPr marL="3200400" marR="19050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57600" marR="19050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Role</a:t>
            </a:r>
          </a:p>
          <a:p>
            <a:pPr marL="3657600" marR="190500" lvl="7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Skills used: </a:t>
            </a:r>
          </a:p>
          <a:p>
            <a:pPr marL="3657600" marR="19050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57600" marR="19050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57600" marR="19050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Role </a:t>
            </a:r>
          </a:p>
          <a:p>
            <a:pPr marL="3657600" marR="190500" lvl="7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Skills used:</a:t>
            </a:r>
            <a:r>
              <a:rPr lang="en-AU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3657600" marR="190500" lvl="7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57600" marR="190500" lvl="7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57600" marR="19050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Role </a:t>
            </a:r>
          </a:p>
          <a:p>
            <a:pPr marL="3657600" marR="190500" lvl="7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Skills used:</a:t>
            </a:r>
            <a:r>
              <a:rPr lang="en-AU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3657600" marR="190500" lvl="7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200400" marR="190500" lvl="7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200400" marR="190500" lvl="7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3200400" marR="190500" lvl="7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0" y="7555075"/>
            <a:ext cx="6858000" cy="2350925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nsolas"/>
              <a:buNone/>
            </a:pPr>
            <a:r>
              <a:rPr lang="en-AU" sz="1800" b="1" i="0" u="sng" strike="noStrike" cap="none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LEGENDARY ITEMS </a:t>
            </a:r>
          </a:p>
          <a:p>
            <a:pPr marL="3657600" marR="190500" lvl="7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Qualification</a:t>
            </a:r>
          </a:p>
          <a:p>
            <a:pPr marL="3657600" marR="19050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Skills used: </a:t>
            </a:r>
          </a:p>
          <a:p>
            <a:pPr marL="3657600" marR="19050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57600" marR="19050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57600" marR="19050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57600" marR="19050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Qualification</a:t>
            </a:r>
          </a:p>
          <a:p>
            <a:pPr marL="3657600" marR="19050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Skills used: </a:t>
            </a:r>
          </a:p>
        </p:txBody>
      </p:sp>
      <p:sp>
        <p:nvSpPr>
          <p:cNvPr id="94" name="Shape 94"/>
          <p:cNvSpPr/>
          <p:nvPr/>
        </p:nvSpPr>
        <p:spPr>
          <a:xfrm>
            <a:off x="4300" y="3520075"/>
            <a:ext cx="6858000" cy="978299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nsolas"/>
              <a:buNone/>
            </a:pPr>
            <a:r>
              <a:rPr lang="en-AU" sz="1800" b="1" i="0" u="sng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ALLIES</a:t>
            </a:r>
          </a:p>
          <a:p>
            <a:pPr marL="171450" marR="190500" lvl="0" indent="-17145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Arial"/>
              <a:buChar char="★"/>
            </a:pPr>
            <a:r>
              <a:rPr lang="en-AU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171450" marR="190500" lvl="0" indent="-17145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Arial"/>
              <a:buChar char="★"/>
            </a:pPr>
            <a:r>
              <a:rPr lang="en-AU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95" name="Shape 95"/>
          <p:cNvSpPr/>
          <p:nvPr/>
        </p:nvSpPr>
        <p:spPr>
          <a:xfrm>
            <a:off x="4300" y="8069125"/>
            <a:ext cx="3555899" cy="1866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Qualification</a:t>
            </a:r>
          </a:p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Skills used: </a:t>
            </a:r>
          </a:p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Qualification</a:t>
            </a:r>
          </a:p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Skills used: </a:t>
            </a:r>
          </a:p>
        </p:txBody>
      </p:sp>
      <p:sp>
        <p:nvSpPr>
          <p:cNvPr id="96" name="Shape 96"/>
          <p:cNvSpPr/>
          <p:nvPr/>
        </p:nvSpPr>
        <p:spPr>
          <a:xfrm>
            <a:off x="4300" y="4874350"/>
            <a:ext cx="3438000" cy="2818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Role </a:t>
            </a:r>
          </a:p>
          <a:p>
            <a:pPr marL="0" marR="1905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Skills used:</a:t>
            </a:r>
            <a:r>
              <a:rPr lang="en-A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1905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Role </a:t>
            </a:r>
          </a:p>
          <a:p>
            <a:pPr marL="0" marR="1905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Skills used: </a:t>
            </a:r>
          </a:p>
          <a:p>
            <a:pPr marL="0" marR="1905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Role </a:t>
            </a:r>
          </a:p>
          <a:p>
            <a:pPr marL="0" marR="1905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AU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Skills used: </a:t>
            </a:r>
          </a:p>
          <a:p>
            <a:pPr marL="0" marR="1905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1905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1905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0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Shape 97"/>
          <p:cNvSpPr txBox="1"/>
          <p:nvPr/>
        </p:nvSpPr>
        <p:spPr>
          <a:xfrm>
            <a:off x="0" y="708000"/>
            <a:ext cx="6560100" cy="473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nsolas"/>
              <a:buNone/>
            </a:pPr>
            <a:r>
              <a:rPr lang="en-AU" sz="1800" b="1" i="0" u="none" strike="noStrike" cap="non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Name -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7" y="49712"/>
            <a:ext cx="564623" cy="56462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2681400" y="0"/>
            <a:ext cx="4176599" cy="21198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nsolas"/>
              <a:buNone/>
            </a:pPr>
            <a:r>
              <a:rPr lang="en-AU" sz="1800" b="1" i="0" u="sng" strike="noStrike" cap="none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MY SKILLS &amp; ABILITIES </a:t>
            </a:r>
          </a:p>
          <a:p>
            <a:pPr marL="0" marR="1905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en-AU" sz="1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TOP TRANSFERABLE SKILLS</a:t>
            </a:r>
          </a:p>
          <a:p>
            <a:pPr marL="0" marR="1905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marR="1905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Shape 104"/>
          <p:cNvSpPr/>
          <p:nvPr/>
        </p:nvSpPr>
        <p:spPr>
          <a:xfrm>
            <a:off x="0" y="0"/>
            <a:ext cx="2681400" cy="9906000"/>
          </a:xfrm>
          <a:prstGeom prst="rect">
            <a:avLst/>
          </a:prstGeom>
          <a:noFill/>
          <a:ln w="9525" cap="flat" cmpd="thickThin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nsolas"/>
              <a:buNone/>
            </a:pPr>
            <a:r>
              <a:rPr lang="en-AU" sz="1600" b="1" i="0" u="sng" strike="noStrike" cap="none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TRANSFERABLE SKILLS</a:t>
            </a:r>
          </a:p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sng" strike="noStrike" cap="none" dirty="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Business analysis and audit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Communication and interpersonal skills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Collaboration and teamwork skills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Critical, reflective and creative thinking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Customer service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Development of governance and information frameworks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Digital literacy to manage and use multiple technologies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Ethical standards and social responsibility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Financial and budgetary management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Human resource management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ICT application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Information and statistical analysis, manipulation and dissemination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Leadership/inspiration  and mentoring capabilities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Management skills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Marketing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Partnership and alliance-building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Problem-solving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Project management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Research methods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Research development commitment 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Resource Development 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Risk assessment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Self-direction and management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Supervisory</a:t>
            </a:r>
          </a:p>
          <a:p>
            <a:pPr marL="457200" marR="190500" lvl="0" indent="-3048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❏"/>
            </a:pPr>
            <a:r>
              <a:rPr lang="en-A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Training and development </a:t>
            </a:r>
            <a:r>
              <a:rPr lang="en-AU" sz="1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AU" sz="1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AU"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5" name="Shape 105"/>
          <p:cNvGraphicFramePr/>
          <p:nvPr>
            <p:extLst>
              <p:ext uri="{D42A27DB-BD31-4B8C-83A1-F6EECF244321}">
                <p14:modId xmlns:p14="http://schemas.microsoft.com/office/powerpoint/2010/main" val="3928117386"/>
              </p:ext>
            </p:extLst>
          </p:nvPr>
        </p:nvGraphicFramePr>
        <p:xfrm>
          <a:off x="2681399" y="6616325"/>
          <a:ext cx="4176600" cy="2925840"/>
        </p:xfrm>
        <a:graphic>
          <a:graphicData uri="http://schemas.openxmlformats.org/drawingml/2006/table">
            <a:tbl>
              <a:tblPr>
                <a:noFill/>
                <a:tableStyleId>{C03EB3DA-B8DB-412D-A580-273FDB6B2A8A}</a:tableStyleId>
              </a:tblPr>
              <a:tblGrid>
                <a:gridCol w="2088300"/>
                <a:gridCol w="2088300"/>
              </a:tblGrid>
              <a:tr h="33524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AU" sz="1200" b="1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Skills Needed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AU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 to Take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  <a:tr h="33524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  <a:tr h="33524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  <a:tr h="33524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  <a:tr h="33524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  <a:tr h="33524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  <a:tr h="33524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  <a:tr h="33524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06" name="Shape 106"/>
          <p:cNvSpPr txBox="1"/>
          <p:nvPr/>
        </p:nvSpPr>
        <p:spPr>
          <a:xfrm>
            <a:off x="2681525" y="6209925"/>
            <a:ext cx="4176599" cy="406499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nsolas"/>
              <a:buNone/>
            </a:pPr>
            <a:r>
              <a:rPr lang="en-AU" sz="1800" b="1" i="0" u="sng" strike="noStrike" cap="none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LEVELLING UP</a:t>
            </a:r>
          </a:p>
        </p:txBody>
      </p:sp>
      <p:sp>
        <p:nvSpPr>
          <p:cNvPr id="107" name="Shape 107"/>
          <p:cNvSpPr/>
          <p:nvPr/>
        </p:nvSpPr>
        <p:spPr>
          <a:xfrm>
            <a:off x="2681401" y="2119800"/>
            <a:ext cx="4176598" cy="27450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en-AU" sz="1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OTHER TRANSFERABLE SKILLS</a:t>
            </a:r>
          </a:p>
          <a:p>
            <a:pPr marL="0" marR="1905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marR="1905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Shape 108"/>
          <p:cNvSpPr/>
          <p:nvPr/>
        </p:nvSpPr>
        <p:spPr>
          <a:xfrm>
            <a:off x="2681400" y="4864675"/>
            <a:ext cx="4176599" cy="1345199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190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en-AU" sz="1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UNIQUE  SKILLS</a:t>
            </a:r>
          </a:p>
          <a:p>
            <a:pPr marL="0" marR="1905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1905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marR="1905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</Words>
  <Application>Microsoft Office PowerPoint</Application>
  <PresentationFormat>A4 Paper (210x297 mm)</PresentationFormat>
  <Paragraphs>114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Consolas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Madelin Medlycott</dc:creator>
  <cp:lastModifiedBy>Madelin Medlycott</cp:lastModifiedBy>
  <cp:revision>2</cp:revision>
  <cp:lastPrinted>2017-06-16T03:30:18Z</cp:lastPrinted>
  <dcterms:modified xsi:type="dcterms:W3CDTF">2018-06-19T04:30:42Z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806F2C12-93AC-4E16-A4AB-702A1EAD685F</vt:lpwstr>
  </property>
  <property fmtid="{D5CDD505-2E9C-101B-9397-08002B2CF9AE}" pid="3" name="ArticulatePath">
    <vt:lpwstr>Librarians &amp; Dragons Character Profile TEMPLATE (1) (1)</vt:lpwstr>
  </property>
</Properties>
</file>